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3" r:id="rId3"/>
    <p:sldId id="329" r:id="rId4"/>
    <p:sldId id="340" r:id="rId5"/>
    <p:sldId id="341" r:id="rId6"/>
    <p:sldId id="342" r:id="rId7"/>
    <p:sldId id="343" r:id="rId8"/>
    <p:sldId id="337" r:id="rId9"/>
    <p:sldId id="349" r:id="rId10"/>
    <p:sldId id="350" r:id="rId11"/>
    <p:sldId id="351" r:id="rId12"/>
    <p:sldId id="345" r:id="rId13"/>
    <p:sldId id="352" r:id="rId14"/>
    <p:sldId id="353" r:id="rId15"/>
    <p:sldId id="354" r:id="rId16"/>
    <p:sldId id="346" r:id="rId17"/>
    <p:sldId id="347" r:id="rId18"/>
    <p:sldId id="315" r:id="rId19"/>
    <p:sldId id="344" r:id="rId20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88540" autoAdjust="0"/>
  </p:normalViewPr>
  <p:slideViewPr>
    <p:cSldViewPr>
      <p:cViewPr>
        <p:scale>
          <a:sx n="50" d="100"/>
          <a:sy n="50" d="100"/>
        </p:scale>
        <p:origin x="774" y="-115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7EB9D-E6DA-494C-BDE9-70246ADFA3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ED2CF-0738-4490-A5B3-5EFCBD9E5951}">
      <dgm:prSet phldrT="[Text]" custT="1"/>
      <dgm:spPr/>
      <dgm:t>
        <a:bodyPr/>
        <a:lstStyle/>
        <a:p>
          <a:r>
            <a:rPr lang="en-US" sz="1800"/>
            <a:t>West Facade</a:t>
          </a:r>
        </a:p>
      </dgm:t>
    </dgm:pt>
    <dgm:pt modelId="{61786090-4138-45ED-8F27-67DBC3054B62}" type="parTrans" cxnId="{644EDEF5-1902-4B65-94D4-618ACD7A7F13}">
      <dgm:prSet/>
      <dgm:spPr/>
      <dgm:t>
        <a:bodyPr/>
        <a:lstStyle/>
        <a:p>
          <a:endParaRPr lang="en-US"/>
        </a:p>
      </dgm:t>
    </dgm:pt>
    <dgm:pt modelId="{7E754E65-5DAE-4FE9-94C7-67E719157D23}" type="sibTrans" cxnId="{644EDEF5-1902-4B65-94D4-618ACD7A7F13}">
      <dgm:prSet/>
      <dgm:spPr/>
      <dgm:t>
        <a:bodyPr/>
        <a:lstStyle/>
        <a:p>
          <a:endParaRPr lang="en-US"/>
        </a:p>
      </dgm:t>
    </dgm:pt>
    <dgm:pt modelId="{A59DEE32-A14D-4ABB-BBF5-B619141B9E18}">
      <dgm:prSet phldrT="[Text]" custT="1"/>
      <dgm:spPr/>
      <dgm:t>
        <a:bodyPr/>
        <a:lstStyle/>
        <a:p>
          <a:r>
            <a:rPr lang="en-US" sz="1800"/>
            <a:t>North Facade</a:t>
          </a:r>
        </a:p>
      </dgm:t>
    </dgm:pt>
    <dgm:pt modelId="{C16D6121-3365-4E6B-A47E-9DA5D7042B57}" type="parTrans" cxnId="{D4A3E7C0-AEE6-450D-8725-742AB0414082}">
      <dgm:prSet/>
      <dgm:spPr/>
      <dgm:t>
        <a:bodyPr/>
        <a:lstStyle/>
        <a:p>
          <a:endParaRPr lang="en-US"/>
        </a:p>
      </dgm:t>
    </dgm:pt>
    <dgm:pt modelId="{FA8C3922-5922-4854-8E31-973DFB2D8531}" type="sibTrans" cxnId="{D4A3E7C0-AEE6-450D-8725-742AB0414082}">
      <dgm:prSet/>
      <dgm:spPr/>
      <dgm:t>
        <a:bodyPr/>
        <a:lstStyle/>
        <a:p>
          <a:endParaRPr lang="en-US"/>
        </a:p>
      </dgm:t>
    </dgm:pt>
    <dgm:pt modelId="{9D170C6E-FD4E-4D89-B789-E13B5579ABD8}">
      <dgm:prSet phldrT="[Text]" custT="1"/>
      <dgm:spPr/>
      <dgm:t>
        <a:bodyPr/>
        <a:lstStyle/>
        <a:p>
          <a:r>
            <a:rPr lang="en-US" sz="2000"/>
            <a:t>East Facade</a:t>
          </a:r>
        </a:p>
      </dgm:t>
    </dgm:pt>
    <dgm:pt modelId="{1C185F5E-9801-4433-B317-8180C2D8F03F}" type="parTrans" cxnId="{422D1F81-265A-4AD4-BD41-3335C0709330}">
      <dgm:prSet/>
      <dgm:spPr/>
      <dgm:t>
        <a:bodyPr/>
        <a:lstStyle/>
        <a:p>
          <a:endParaRPr lang="en-US"/>
        </a:p>
      </dgm:t>
    </dgm:pt>
    <dgm:pt modelId="{C5808721-6F2C-410E-A528-ED5B26C8B094}" type="sibTrans" cxnId="{422D1F81-265A-4AD4-BD41-3335C0709330}">
      <dgm:prSet/>
      <dgm:spPr/>
      <dgm:t>
        <a:bodyPr/>
        <a:lstStyle/>
        <a:p>
          <a:endParaRPr lang="en-US"/>
        </a:p>
      </dgm:t>
    </dgm:pt>
    <dgm:pt modelId="{B5DD2602-88F3-4201-85C5-EA4B1D7F9131}">
      <dgm:prSet phldrT="[Text]" custT="1"/>
      <dgm:spPr/>
      <dgm:t>
        <a:bodyPr/>
        <a:lstStyle/>
        <a:p>
          <a:r>
            <a:rPr lang="en-US" sz="2000" dirty="0"/>
            <a:t>South Facade</a:t>
          </a:r>
        </a:p>
      </dgm:t>
    </dgm:pt>
    <dgm:pt modelId="{4EC30729-7959-46B7-975C-B968FC33C411}" type="parTrans" cxnId="{EE465DCE-20A8-44A5-9A5B-2AA961D79A8E}">
      <dgm:prSet/>
      <dgm:spPr/>
      <dgm:t>
        <a:bodyPr/>
        <a:lstStyle/>
        <a:p>
          <a:endParaRPr lang="en-US"/>
        </a:p>
      </dgm:t>
    </dgm:pt>
    <dgm:pt modelId="{692D2410-4CDD-4A59-8091-44D61753178B}" type="sibTrans" cxnId="{EE465DCE-20A8-44A5-9A5B-2AA961D79A8E}">
      <dgm:prSet/>
      <dgm:spPr/>
      <dgm:t>
        <a:bodyPr/>
        <a:lstStyle/>
        <a:p>
          <a:endParaRPr lang="en-US"/>
        </a:p>
      </dgm:t>
    </dgm:pt>
    <dgm:pt modelId="{1A17F820-5F56-4EBA-82B3-AF58BEB5F15D}" type="pres">
      <dgm:prSet presAssocID="{B237EB9D-E6DA-494C-BDE9-70246ADFA31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2B8CD8B-4641-42DA-8957-1C2D49075414}" type="pres">
      <dgm:prSet presAssocID="{230ED2CF-0738-4490-A5B3-5EFCBD9E5951}" presName="composite" presStyleCnt="0"/>
      <dgm:spPr/>
    </dgm:pt>
    <dgm:pt modelId="{A81427F2-ABE7-4F7D-A05F-03713089432B}" type="pres">
      <dgm:prSet presAssocID="{230ED2CF-0738-4490-A5B3-5EFCBD9E5951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41102-289D-4E10-BAF7-DA47EE3C5032}" type="pres">
      <dgm:prSet presAssocID="{230ED2CF-0738-4490-A5B3-5EFCBD9E5951}" presName="rect1" presStyleLbl="align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22" t="3286" r="-10794" b="-3286"/>
          </a:stretch>
        </a:blipFill>
      </dgm:spPr>
      <dgm:t>
        <a:bodyPr/>
        <a:lstStyle/>
        <a:p>
          <a:endParaRPr lang="en-US"/>
        </a:p>
      </dgm:t>
    </dgm:pt>
    <dgm:pt modelId="{83343032-2CC3-4F02-84BE-8C39D4061092}" type="pres">
      <dgm:prSet presAssocID="{7E754E65-5DAE-4FE9-94C7-67E719157D23}" presName="sibTrans" presStyleCnt="0"/>
      <dgm:spPr/>
    </dgm:pt>
    <dgm:pt modelId="{0C1AD43D-32DB-4E6C-85F9-45FD18512E88}" type="pres">
      <dgm:prSet presAssocID="{A59DEE32-A14D-4ABB-BBF5-B619141B9E18}" presName="composite" presStyleCnt="0"/>
      <dgm:spPr/>
    </dgm:pt>
    <dgm:pt modelId="{86D05DE9-7B46-4BB1-AA01-AB729B857714}" type="pres">
      <dgm:prSet presAssocID="{A59DEE32-A14D-4ABB-BBF5-B619141B9E18}" presName="rect2" presStyleLbl="revTx" presStyleIdx="1" presStyleCnt="4" custLinFactNeighborX="2883" custLinFactNeighborY="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5EE23-7F2A-4F24-87D7-3E878D9D781F}" type="pres">
      <dgm:prSet presAssocID="{A59DEE32-A14D-4ABB-BBF5-B619141B9E18}" presName="rect1" presStyleLbl="align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5" t="-935" r="-7507" b="-935"/>
          </a:stretch>
        </a:blipFill>
      </dgm:spPr>
      <dgm:t>
        <a:bodyPr/>
        <a:lstStyle/>
        <a:p>
          <a:endParaRPr lang="en-US"/>
        </a:p>
      </dgm:t>
    </dgm:pt>
    <dgm:pt modelId="{E7DD7AD6-F566-4F44-A855-8FE0462FEBF9}" type="pres">
      <dgm:prSet presAssocID="{FA8C3922-5922-4854-8E31-973DFB2D8531}" presName="sibTrans" presStyleCnt="0"/>
      <dgm:spPr/>
    </dgm:pt>
    <dgm:pt modelId="{BD3A8DEF-FD5A-435F-9B79-ECC94F1E6CC0}" type="pres">
      <dgm:prSet presAssocID="{9D170C6E-FD4E-4D89-B789-E13B5579ABD8}" presName="composite" presStyleCnt="0"/>
      <dgm:spPr/>
    </dgm:pt>
    <dgm:pt modelId="{16EB208A-06DB-4F9F-9E23-EB36FDA8A52B}" type="pres">
      <dgm:prSet presAssocID="{9D170C6E-FD4E-4D89-B789-E13B5579ABD8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66AE1-A081-4060-860D-29FAEC544A1F}" type="pres">
      <dgm:prSet presAssocID="{9D170C6E-FD4E-4D89-B789-E13B5579ABD8}" presName="rect1" presStyleLbl="align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78" t="2351" r="-2578" b="-4221"/>
          </a:stretch>
        </a:blipFill>
      </dgm:spPr>
      <dgm:t>
        <a:bodyPr/>
        <a:lstStyle/>
        <a:p>
          <a:endParaRPr lang="en-US"/>
        </a:p>
      </dgm:t>
    </dgm:pt>
    <dgm:pt modelId="{4A39CDA4-6508-4761-AB73-71C62E6F441E}" type="pres">
      <dgm:prSet presAssocID="{C5808721-6F2C-410E-A528-ED5B26C8B094}" presName="sibTrans" presStyleCnt="0"/>
      <dgm:spPr/>
    </dgm:pt>
    <dgm:pt modelId="{F5746F89-9771-45E3-BB9A-83EDB4A22100}" type="pres">
      <dgm:prSet presAssocID="{B5DD2602-88F3-4201-85C5-EA4B1D7F9131}" presName="composite" presStyleCnt="0"/>
      <dgm:spPr/>
    </dgm:pt>
    <dgm:pt modelId="{B661F4F4-EB97-4C62-9C52-F373EC521139}" type="pres">
      <dgm:prSet presAssocID="{B5DD2602-88F3-4201-85C5-EA4B1D7F9131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C5F7C-FCED-4DF3-9DEE-9209F528C55E}" type="pres">
      <dgm:prSet presAssocID="{B5DD2602-88F3-4201-85C5-EA4B1D7F9131}" presName="rect1" presStyleLbl="align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7" t="3286" r="-935" b="-3286"/>
          </a:stretch>
        </a:blipFill>
      </dgm:spPr>
      <dgm:t>
        <a:bodyPr/>
        <a:lstStyle/>
        <a:p>
          <a:endParaRPr lang="en-US"/>
        </a:p>
      </dgm:t>
    </dgm:pt>
  </dgm:ptLst>
  <dgm:cxnLst>
    <dgm:cxn modelId="{644EDEF5-1902-4B65-94D4-618ACD7A7F13}" srcId="{B237EB9D-E6DA-494C-BDE9-70246ADFA310}" destId="{230ED2CF-0738-4490-A5B3-5EFCBD9E5951}" srcOrd="0" destOrd="0" parTransId="{61786090-4138-45ED-8F27-67DBC3054B62}" sibTransId="{7E754E65-5DAE-4FE9-94C7-67E719157D23}"/>
    <dgm:cxn modelId="{0BB8A244-E476-46EF-80F4-98EB4C5352F9}" type="presOf" srcId="{9D170C6E-FD4E-4D89-B789-E13B5579ABD8}" destId="{16EB208A-06DB-4F9F-9E23-EB36FDA8A52B}" srcOrd="0" destOrd="0" presId="urn:microsoft.com/office/officeart/2008/layout/PictureGrid"/>
    <dgm:cxn modelId="{20EC4615-0071-4180-BCD4-2BCCB0B6475C}" type="presOf" srcId="{B237EB9D-E6DA-494C-BDE9-70246ADFA310}" destId="{1A17F820-5F56-4EBA-82B3-AF58BEB5F15D}" srcOrd="0" destOrd="0" presId="urn:microsoft.com/office/officeart/2008/layout/PictureGrid"/>
    <dgm:cxn modelId="{2EB77102-FD5F-4030-8E4A-21CF9239FFAD}" type="presOf" srcId="{B5DD2602-88F3-4201-85C5-EA4B1D7F9131}" destId="{B661F4F4-EB97-4C62-9C52-F373EC521139}" srcOrd="0" destOrd="0" presId="urn:microsoft.com/office/officeart/2008/layout/PictureGrid"/>
    <dgm:cxn modelId="{AD9E2C7A-7B93-41D9-8B36-092951CB3A12}" type="presOf" srcId="{A59DEE32-A14D-4ABB-BBF5-B619141B9E18}" destId="{86D05DE9-7B46-4BB1-AA01-AB729B857714}" srcOrd="0" destOrd="0" presId="urn:microsoft.com/office/officeart/2008/layout/PictureGrid"/>
    <dgm:cxn modelId="{D4A3E7C0-AEE6-450D-8725-742AB0414082}" srcId="{B237EB9D-E6DA-494C-BDE9-70246ADFA310}" destId="{A59DEE32-A14D-4ABB-BBF5-B619141B9E18}" srcOrd="1" destOrd="0" parTransId="{C16D6121-3365-4E6B-A47E-9DA5D7042B57}" sibTransId="{FA8C3922-5922-4854-8E31-973DFB2D8531}"/>
    <dgm:cxn modelId="{422D1F81-265A-4AD4-BD41-3335C0709330}" srcId="{B237EB9D-E6DA-494C-BDE9-70246ADFA310}" destId="{9D170C6E-FD4E-4D89-B789-E13B5579ABD8}" srcOrd="2" destOrd="0" parTransId="{1C185F5E-9801-4433-B317-8180C2D8F03F}" sibTransId="{C5808721-6F2C-410E-A528-ED5B26C8B094}"/>
    <dgm:cxn modelId="{EE465DCE-20A8-44A5-9A5B-2AA961D79A8E}" srcId="{B237EB9D-E6DA-494C-BDE9-70246ADFA310}" destId="{B5DD2602-88F3-4201-85C5-EA4B1D7F9131}" srcOrd="3" destOrd="0" parTransId="{4EC30729-7959-46B7-975C-B968FC33C411}" sibTransId="{692D2410-4CDD-4A59-8091-44D61753178B}"/>
    <dgm:cxn modelId="{9B4711AB-FF7A-4EFD-BF5D-F7EE376FB41A}" type="presOf" srcId="{230ED2CF-0738-4490-A5B3-5EFCBD9E5951}" destId="{A81427F2-ABE7-4F7D-A05F-03713089432B}" srcOrd="0" destOrd="0" presId="urn:microsoft.com/office/officeart/2008/layout/PictureGrid"/>
    <dgm:cxn modelId="{92340743-7F5F-4ADB-8F99-3E69DF4CCADB}" type="presParOf" srcId="{1A17F820-5F56-4EBA-82B3-AF58BEB5F15D}" destId="{02B8CD8B-4641-42DA-8957-1C2D49075414}" srcOrd="0" destOrd="0" presId="urn:microsoft.com/office/officeart/2008/layout/PictureGrid"/>
    <dgm:cxn modelId="{323D3B6D-8BA7-4AD0-AF1E-D715D0F9495D}" type="presParOf" srcId="{02B8CD8B-4641-42DA-8957-1C2D49075414}" destId="{A81427F2-ABE7-4F7D-A05F-03713089432B}" srcOrd="0" destOrd="0" presId="urn:microsoft.com/office/officeart/2008/layout/PictureGrid"/>
    <dgm:cxn modelId="{BB7BA087-15E6-4692-B1C6-DB0D08B19E85}" type="presParOf" srcId="{02B8CD8B-4641-42DA-8957-1C2D49075414}" destId="{25C41102-289D-4E10-BAF7-DA47EE3C5032}" srcOrd="1" destOrd="0" presId="urn:microsoft.com/office/officeart/2008/layout/PictureGrid"/>
    <dgm:cxn modelId="{2A0D5B0C-6507-4A76-97E8-86F3971290D5}" type="presParOf" srcId="{1A17F820-5F56-4EBA-82B3-AF58BEB5F15D}" destId="{83343032-2CC3-4F02-84BE-8C39D4061092}" srcOrd="1" destOrd="0" presId="urn:microsoft.com/office/officeart/2008/layout/PictureGrid"/>
    <dgm:cxn modelId="{AD43D777-6F42-47E1-BED9-47D2D2B84ADC}" type="presParOf" srcId="{1A17F820-5F56-4EBA-82B3-AF58BEB5F15D}" destId="{0C1AD43D-32DB-4E6C-85F9-45FD18512E88}" srcOrd="2" destOrd="0" presId="urn:microsoft.com/office/officeart/2008/layout/PictureGrid"/>
    <dgm:cxn modelId="{CA362D58-9EFD-4CAA-8793-4806712FE432}" type="presParOf" srcId="{0C1AD43D-32DB-4E6C-85F9-45FD18512E88}" destId="{86D05DE9-7B46-4BB1-AA01-AB729B857714}" srcOrd="0" destOrd="0" presId="urn:microsoft.com/office/officeart/2008/layout/PictureGrid"/>
    <dgm:cxn modelId="{92755107-F7D1-45C4-A1A9-8A95ADE5F574}" type="presParOf" srcId="{0C1AD43D-32DB-4E6C-85F9-45FD18512E88}" destId="{2BD5EE23-7F2A-4F24-87D7-3E878D9D781F}" srcOrd="1" destOrd="0" presId="urn:microsoft.com/office/officeart/2008/layout/PictureGrid"/>
    <dgm:cxn modelId="{CFBF4492-5C4D-436F-8BAD-06E75DB776FD}" type="presParOf" srcId="{1A17F820-5F56-4EBA-82B3-AF58BEB5F15D}" destId="{E7DD7AD6-F566-4F44-A855-8FE0462FEBF9}" srcOrd="3" destOrd="0" presId="urn:microsoft.com/office/officeart/2008/layout/PictureGrid"/>
    <dgm:cxn modelId="{859856E6-E57D-4469-9EC7-72E8D0130278}" type="presParOf" srcId="{1A17F820-5F56-4EBA-82B3-AF58BEB5F15D}" destId="{BD3A8DEF-FD5A-435F-9B79-ECC94F1E6CC0}" srcOrd="4" destOrd="0" presId="urn:microsoft.com/office/officeart/2008/layout/PictureGrid"/>
    <dgm:cxn modelId="{19DFE577-B2B6-49AC-9E5F-F9E824DA83BC}" type="presParOf" srcId="{BD3A8DEF-FD5A-435F-9B79-ECC94F1E6CC0}" destId="{16EB208A-06DB-4F9F-9E23-EB36FDA8A52B}" srcOrd="0" destOrd="0" presId="urn:microsoft.com/office/officeart/2008/layout/PictureGrid"/>
    <dgm:cxn modelId="{5B77D2CE-0AB3-420F-8758-772620459258}" type="presParOf" srcId="{BD3A8DEF-FD5A-435F-9B79-ECC94F1E6CC0}" destId="{53366AE1-A081-4060-860D-29FAEC544A1F}" srcOrd="1" destOrd="0" presId="urn:microsoft.com/office/officeart/2008/layout/PictureGrid"/>
    <dgm:cxn modelId="{C6F1B155-EA64-4C14-9974-E6FB7A6F0B36}" type="presParOf" srcId="{1A17F820-5F56-4EBA-82B3-AF58BEB5F15D}" destId="{4A39CDA4-6508-4761-AB73-71C62E6F441E}" srcOrd="5" destOrd="0" presId="urn:microsoft.com/office/officeart/2008/layout/PictureGrid"/>
    <dgm:cxn modelId="{7AE490F2-5D32-49BE-B991-1957002D587E}" type="presParOf" srcId="{1A17F820-5F56-4EBA-82B3-AF58BEB5F15D}" destId="{F5746F89-9771-45E3-BB9A-83EDB4A22100}" srcOrd="6" destOrd="0" presId="urn:microsoft.com/office/officeart/2008/layout/PictureGrid"/>
    <dgm:cxn modelId="{4ED3133B-E6DF-4A60-92E5-C0D524A4591A}" type="presParOf" srcId="{F5746F89-9771-45E3-BB9A-83EDB4A22100}" destId="{B661F4F4-EB97-4C62-9C52-F373EC521139}" srcOrd="0" destOrd="0" presId="urn:microsoft.com/office/officeart/2008/layout/PictureGrid"/>
    <dgm:cxn modelId="{BB878CFC-99D7-4DC8-9EB7-CD007170F648}" type="presParOf" srcId="{F5746F89-9771-45E3-BB9A-83EDB4A22100}" destId="{F67C5F7C-FCED-4DF3-9DEE-9209F528C55E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AE7B8-D4BC-4DFA-AF63-0A028F6ED34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A6BC8-035A-4D0A-9699-A0DDD78CFB94}">
      <dgm:prSet phldrT="[Text]" custT="1"/>
      <dgm:spPr/>
      <dgm:t>
        <a:bodyPr/>
        <a:lstStyle/>
        <a:p>
          <a:r>
            <a:rPr lang="en-US" sz="1900" dirty="0" smtClean="0"/>
            <a:t>Warehouse</a:t>
          </a:r>
          <a:endParaRPr lang="en-US" sz="1900" dirty="0"/>
        </a:p>
      </dgm:t>
    </dgm:pt>
    <dgm:pt modelId="{F9A0F737-7275-4FDA-9F82-BC50791D43E9}" type="parTrans" cxnId="{63509CCF-F5C7-4692-9F1A-C6229E32C31B}">
      <dgm:prSet/>
      <dgm:spPr/>
      <dgm:t>
        <a:bodyPr/>
        <a:lstStyle/>
        <a:p>
          <a:endParaRPr lang="en-US"/>
        </a:p>
      </dgm:t>
    </dgm:pt>
    <dgm:pt modelId="{FB4C7C69-DE8E-4E92-8CC9-3B36C62A93E6}" type="sibTrans" cxnId="{63509CCF-F5C7-4692-9F1A-C6229E32C31B}">
      <dgm:prSet/>
      <dgm:spPr/>
      <dgm:t>
        <a:bodyPr/>
        <a:lstStyle/>
        <a:p>
          <a:endParaRPr lang="en-US"/>
        </a:p>
      </dgm:t>
    </dgm:pt>
    <dgm:pt modelId="{AECF77DF-FF1E-4D4F-AF90-41543D77B6AB}">
      <dgm:prSet phldrT="[Text]" custT="1"/>
      <dgm:spPr/>
      <dgm:t>
        <a:bodyPr/>
        <a:lstStyle/>
        <a:p>
          <a:r>
            <a:rPr lang="en-US" sz="1600" dirty="0" smtClean="0"/>
            <a:t>Warehouse  Manager</a:t>
          </a:r>
          <a:endParaRPr lang="en-US" sz="1600" dirty="0"/>
        </a:p>
      </dgm:t>
    </dgm:pt>
    <dgm:pt modelId="{2B7CDEC1-CD84-4167-A0BF-6F169EE4DF6F}" type="parTrans" cxnId="{EE0652A5-2B9A-49C7-9216-5E45148CE4A5}">
      <dgm:prSet/>
      <dgm:spPr/>
      <dgm:t>
        <a:bodyPr/>
        <a:lstStyle/>
        <a:p>
          <a:endParaRPr lang="en-US"/>
        </a:p>
      </dgm:t>
    </dgm:pt>
    <dgm:pt modelId="{1A02E971-A05E-4EFE-89A7-D8B02313CB13}" type="sibTrans" cxnId="{EE0652A5-2B9A-49C7-9216-5E45148CE4A5}">
      <dgm:prSet/>
      <dgm:spPr/>
      <dgm:t>
        <a:bodyPr/>
        <a:lstStyle/>
        <a:p>
          <a:endParaRPr lang="en-US"/>
        </a:p>
      </dgm:t>
    </dgm:pt>
    <dgm:pt modelId="{B1619A9C-9EC0-4B22-AC4B-16A089527E52}">
      <dgm:prSet phldrT="[Text]" custT="1"/>
      <dgm:spPr/>
      <dgm:t>
        <a:bodyPr/>
        <a:lstStyle/>
        <a:p>
          <a:r>
            <a:rPr lang="en-US" sz="1300" dirty="0" smtClean="0"/>
            <a:t>Superintendent </a:t>
          </a:r>
          <a:endParaRPr lang="en-US" sz="1300" dirty="0"/>
        </a:p>
      </dgm:t>
    </dgm:pt>
    <dgm:pt modelId="{B6B6C595-FAB9-43DC-898E-11AACCD21914}" type="parTrans" cxnId="{EC0EB5CB-3DCA-4475-984B-0B9E6E0C2044}">
      <dgm:prSet/>
      <dgm:spPr/>
      <dgm:t>
        <a:bodyPr/>
        <a:lstStyle/>
        <a:p>
          <a:endParaRPr lang="en-US"/>
        </a:p>
      </dgm:t>
    </dgm:pt>
    <dgm:pt modelId="{71A3CFC7-BC07-45F6-821A-5B32664ECB41}" type="sibTrans" cxnId="{EC0EB5CB-3DCA-4475-984B-0B9E6E0C2044}">
      <dgm:prSet/>
      <dgm:spPr/>
      <dgm:t>
        <a:bodyPr/>
        <a:lstStyle/>
        <a:p>
          <a:endParaRPr lang="en-US"/>
        </a:p>
      </dgm:t>
    </dgm:pt>
    <dgm:pt modelId="{EBE3ADE1-6BCF-4234-97E6-2A77DE677D70}">
      <dgm:prSet phldrT="[Text]" custT="1"/>
      <dgm:spPr/>
      <dgm:t>
        <a:bodyPr/>
        <a:lstStyle/>
        <a:p>
          <a:r>
            <a:rPr lang="en-US" sz="2000" dirty="0" smtClean="0"/>
            <a:t>Loading Crew</a:t>
          </a:r>
          <a:endParaRPr lang="en-US" sz="2000" dirty="0"/>
        </a:p>
      </dgm:t>
    </dgm:pt>
    <dgm:pt modelId="{2978EA19-9E7D-4C69-B856-BBDA9E9DB9DA}" type="parTrans" cxnId="{BC0B1278-0C7B-4A5C-A7B7-8AF158C796D1}">
      <dgm:prSet/>
      <dgm:spPr/>
      <dgm:t>
        <a:bodyPr/>
        <a:lstStyle/>
        <a:p>
          <a:endParaRPr lang="en-US"/>
        </a:p>
      </dgm:t>
    </dgm:pt>
    <dgm:pt modelId="{4444A76F-9F8A-4B83-B4AD-C5A5F9EED4DB}" type="sibTrans" cxnId="{BC0B1278-0C7B-4A5C-A7B7-8AF158C796D1}">
      <dgm:prSet/>
      <dgm:spPr/>
      <dgm:t>
        <a:bodyPr/>
        <a:lstStyle/>
        <a:p>
          <a:endParaRPr lang="en-US"/>
        </a:p>
      </dgm:t>
    </dgm:pt>
    <dgm:pt modelId="{BE3D8B67-D85B-4545-BBA0-3B2DA3D8B55B}">
      <dgm:prSet phldrT="[Text]" custT="1"/>
      <dgm:spPr/>
      <dgm:t>
        <a:bodyPr/>
        <a:lstStyle/>
        <a:p>
          <a:r>
            <a:rPr lang="en-US" sz="1800" dirty="0" smtClean="0"/>
            <a:t>Trades</a:t>
          </a:r>
          <a:endParaRPr lang="en-US" sz="2800" dirty="0"/>
        </a:p>
      </dgm:t>
    </dgm:pt>
    <dgm:pt modelId="{B29A87C6-4448-4B61-9B4B-22D7EE389277}" type="parTrans" cxnId="{A0C4A722-157D-48A8-967C-1860A03F5793}">
      <dgm:prSet/>
      <dgm:spPr/>
      <dgm:t>
        <a:bodyPr/>
        <a:lstStyle/>
        <a:p>
          <a:endParaRPr lang="en-US"/>
        </a:p>
      </dgm:t>
    </dgm:pt>
    <dgm:pt modelId="{035253F8-8D3C-42CB-B9F8-B2CF56CB398D}" type="sibTrans" cxnId="{A0C4A722-157D-48A8-967C-1860A03F5793}">
      <dgm:prSet/>
      <dgm:spPr/>
      <dgm:t>
        <a:bodyPr/>
        <a:lstStyle/>
        <a:p>
          <a:endParaRPr lang="en-US"/>
        </a:p>
      </dgm:t>
    </dgm:pt>
    <dgm:pt modelId="{DCDD0246-C476-45C7-AA70-48C9BFFF3B03}" type="pres">
      <dgm:prSet presAssocID="{D00AE7B8-D4BC-4DFA-AF63-0A028F6ED3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DA60-F3EE-4493-8B61-FF33A6D4CC13}" type="pres">
      <dgm:prSet presAssocID="{21CA6BC8-035A-4D0A-9699-A0DDD78CFB94}" presName="centerShape" presStyleLbl="node0" presStyleIdx="0" presStyleCnt="1" custScaleX="109499"/>
      <dgm:spPr/>
      <dgm:t>
        <a:bodyPr/>
        <a:lstStyle/>
        <a:p>
          <a:endParaRPr lang="en-US"/>
        </a:p>
      </dgm:t>
    </dgm:pt>
    <dgm:pt modelId="{95017219-5C7B-4C98-AC6F-9F842D8A9E86}" type="pres">
      <dgm:prSet presAssocID="{AECF77DF-FF1E-4D4F-AF90-41543D77B6AB}" presName="node" presStyleLbl="node1" presStyleIdx="0" presStyleCnt="4" custScaleX="149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53DF7-1D7A-42D9-8643-D42A55C8C987}" type="pres">
      <dgm:prSet presAssocID="{AECF77DF-FF1E-4D4F-AF90-41543D77B6AB}" presName="dummy" presStyleCnt="0"/>
      <dgm:spPr/>
    </dgm:pt>
    <dgm:pt modelId="{7E6D4E13-9B1D-4831-9CCD-4BDF2FA83F50}" type="pres">
      <dgm:prSet presAssocID="{1A02E971-A05E-4EFE-89A7-D8B02313CB1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03DD85C-1828-4680-AA2C-79ED351F216D}" type="pres">
      <dgm:prSet presAssocID="{B1619A9C-9EC0-4B22-AC4B-16A089527E52}" presName="node" presStyleLbl="node1" presStyleIdx="1" presStyleCnt="4" custScaleX="142046" custRadScaleRad="111171" custRadScaleInc="-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E5380-D27B-4FF4-9267-370C38573C59}" type="pres">
      <dgm:prSet presAssocID="{B1619A9C-9EC0-4B22-AC4B-16A089527E52}" presName="dummy" presStyleCnt="0"/>
      <dgm:spPr/>
    </dgm:pt>
    <dgm:pt modelId="{CF729EAA-1797-430E-8537-50DA79500D8B}" type="pres">
      <dgm:prSet presAssocID="{71A3CFC7-BC07-45F6-821A-5B32664ECB4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518AD9E-AD22-4BD8-8691-EE1B8DBC5A48}" type="pres">
      <dgm:prSet presAssocID="{EBE3ADE1-6BCF-4234-97E6-2A77DE677D70}" presName="node" presStyleLbl="node1" presStyleIdx="2" presStyleCnt="4" custScaleX="154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539E-9E74-4D5F-A625-BFD9D1647960}" type="pres">
      <dgm:prSet presAssocID="{EBE3ADE1-6BCF-4234-97E6-2A77DE677D70}" presName="dummy" presStyleCnt="0"/>
      <dgm:spPr/>
    </dgm:pt>
    <dgm:pt modelId="{0E7FDDBF-229F-43C8-B654-0960AFD49F8E}" type="pres">
      <dgm:prSet presAssocID="{4444A76F-9F8A-4B83-B4AD-C5A5F9EED4D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50CE463-C66C-46D5-A4C3-09B71AE8E23F}" type="pres">
      <dgm:prSet presAssocID="{BE3D8B67-D85B-4545-BBA0-3B2DA3D8B55B}" presName="node" presStyleLbl="node1" presStyleIdx="3" presStyleCnt="4" custScaleX="145355" custRadScaleRad="116678" custRadScaleInc="-2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0639D-9771-4391-98FD-548A9A7109EC}" type="pres">
      <dgm:prSet presAssocID="{BE3D8B67-D85B-4545-BBA0-3B2DA3D8B55B}" presName="dummy" presStyleCnt="0"/>
      <dgm:spPr/>
    </dgm:pt>
    <dgm:pt modelId="{A607059D-11F7-48AC-8006-173378284AF6}" type="pres">
      <dgm:prSet presAssocID="{035253F8-8D3C-42CB-B9F8-B2CF56CB398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C0B1278-0C7B-4A5C-A7B7-8AF158C796D1}" srcId="{21CA6BC8-035A-4D0A-9699-A0DDD78CFB94}" destId="{EBE3ADE1-6BCF-4234-97E6-2A77DE677D70}" srcOrd="2" destOrd="0" parTransId="{2978EA19-9E7D-4C69-B856-BBDA9E9DB9DA}" sibTransId="{4444A76F-9F8A-4B83-B4AD-C5A5F9EED4DB}"/>
    <dgm:cxn modelId="{670FE81C-8749-4DE4-ACF8-BFB0AAF804AC}" type="presOf" srcId="{AECF77DF-FF1E-4D4F-AF90-41543D77B6AB}" destId="{95017219-5C7B-4C98-AC6F-9F842D8A9E86}" srcOrd="0" destOrd="0" presId="urn:microsoft.com/office/officeart/2005/8/layout/radial6"/>
    <dgm:cxn modelId="{CD76F446-D117-4D02-95E3-C4E146C2C4E4}" type="presOf" srcId="{71A3CFC7-BC07-45F6-821A-5B32664ECB41}" destId="{CF729EAA-1797-430E-8537-50DA79500D8B}" srcOrd="0" destOrd="0" presId="urn:microsoft.com/office/officeart/2005/8/layout/radial6"/>
    <dgm:cxn modelId="{557BF5D3-59B0-4A00-86B9-DD4F3C90088B}" type="presOf" srcId="{D00AE7B8-D4BC-4DFA-AF63-0A028F6ED34A}" destId="{DCDD0246-C476-45C7-AA70-48C9BFFF3B03}" srcOrd="0" destOrd="0" presId="urn:microsoft.com/office/officeart/2005/8/layout/radial6"/>
    <dgm:cxn modelId="{9FA03468-4016-4C8C-828F-1AA293133463}" type="presOf" srcId="{EBE3ADE1-6BCF-4234-97E6-2A77DE677D70}" destId="{3518AD9E-AD22-4BD8-8691-EE1B8DBC5A48}" srcOrd="0" destOrd="0" presId="urn:microsoft.com/office/officeart/2005/8/layout/radial6"/>
    <dgm:cxn modelId="{EE0652A5-2B9A-49C7-9216-5E45148CE4A5}" srcId="{21CA6BC8-035A-4D0A-9699-A0DDD78CFB94}" destId="{AECF77DF-FF1E-4D4F-AF90-41543D77B6AB}" srcOrd="0" destOrd="0" parTransId="{2B7CDEC1-CD84-4167-A0BF-6F169EE4DF6F}" sibTransId="{1A02E971-A05E-4EFE-89A7-D8B02313CB13}"/>
    <dgm:cxn modelId="{2A6D5B60-2B41-4F02-B3DE-7A5F4C3A8D34}" type="presOf" srcId="{B1619A9C-9EC0-4B22-AC4B-16A089527E52}" destId="{703DD85C-1828-4680-AA2C-79ED351F216D}" srcOrd="0" destOrd="0" presId="urn:microsoft.com/office/officeart/2005/8/layout/radial6"/>
    <dgm:cxn modelId="{BF347597-6144-441D-8683-8AE8E1C4A2DE}" type="presOf" srcId="{BE3D8B67-D85B-4545-BBA0-3B2DA3D8B55B}" destId="{550CE463-C66C-46D5-A4C3-09B71AE8E23F}" srcOrd="0" destOrd="0" presId="urn:microsoft.com/office/officeart/2005/8/layout/radial6"/>
    <dgm:cxn modelId="{A0C4A722-157D-48A8-967C-1860A03F5793}" srcId="{21CA6BC8-035A-4D0A-9699-A0DDD78CFB94}" destId="{BE3D8B67-D85B-4545-BBA0-3B2DA3D8B55B}" srcOrd="3" destOrd="0" parTransId="{B29A87C6-4448-4B61-9B4B-22D7EE389277}" sibTransId="{035253F8-8D3C-42CB-B9F8-B2CF56CB398D}"/>
    <dgm:cxn modelId="{63509CCF-F5C7-4692-9F1A-C6229E32C31B}" srcId="{D00AE7B8-D4BC-4DFA-AF63-0A028F6ED34A}" destId="{21CA6BC8-035A-4D0A-9699-A0DDD78CFB94}" srcOrd="0" destOrd="0" parTransId="{F9A0F737-7275-4FDA-9F82-BC50791D43E9}" sibTransId="{FB4C7C69-DE8E-4E92-8CC9-3B36C62A93E6}"/>
    <dgm:cxn modelId="{4BF25E11-2CDF-4A8F-82A0-32698030186B}" type="presOf" srcId="{1A02E971-A05E-4EFE-89A7-D8B02313CB13}" destId="{7E6D4E13-9B1D-4831-9CCD-4BDF2FA83F50}" srcOrd="0" destOrd="0" presId="urn:microsoft.com/office/officeart/2005/8/layout/radial6"/>
    <dgm:cxn modelId="{EC0EB5CB-3DCA-4475-984B-0B9E6E0C2044}" srcId="{21CA6BC8-035A-4D0A-9699-A0DDD78CFB94}" destId="{B1619A9C-9EC0-4B22-AC4B-16A089527E52}" srcOrd="1" destOrd="0" parTransId="{B6B6C595-FAB9-43DC-898E-11AACCD21914}" sibTransId="{71A3CFC7-BC07-45F6-821A-5B32664ECB41}"/>
    <dgm:cxn modelId="{67BFEDE2-FC2D-47B6-8D8D-5BD1A3430095}" type="presOf" srcId="{21CA6BC8-035A-4D0A-9699-A0DDD78CFB94}" destId="{BB5FDA60-F3EE-4493-8B61-FF33A6D4CC13}" srcOrd="0" destOrd="0" presId="urn:microsoft.com/office/officeart/2005/8/layout/radial6"/>
    <dgm:cxn modelId="{897A8AC1-FF35-4E2B-9619-2E4E28582004}" type="presOf" srcId="{4444A76F-9F8A-4B83-B4AD-C5A5F9EED4DB}" destId="{0E7FDDBF-229F-43C8-B654-0960AFD49F8E}" srcOrd="0" destOrd="0" presId="urn:microsoft.com/office/officeart/2005/8/layout/radial6"/>
    <dgm:cxn modelId="{F7CEDFB0-D78D-4E2A-B0FD-A8526AFC68CB}" type="presOf" srcId="{035253F8-8D3C-42CB-B9F8-B2CF56CB398D}" destId="{A607059D-11F7-48AC-8006-173378284AF6}" srcOrd="0" destOrd="0" presId="urn:microsoft.com/office/officeart/2005/8/layout/radial6"/>
    <dgm:cxn modelId="{40D36E89-FFDA-4529-A8E8-806CE4D45DCF}" type="presParOf" srcId="{DCDD0246-C476-45C7-AA70-48C9BFFF3B03}" destId="{BB5FDA60-F3EE-4493-8B61-FF33A6D4CC13}" srcOrd="0" destOrd="0" presId="urn:microsoft.com/office/officeart/2005/8/layout/radial6"/>
    <dgm:cxn modelId="{2C67D74C-2ABD-4E77-8757-F9FF99B9F6D9}" type="presParOf" srcId="{DCDD0246-C476-45C7-AA70-48C9BFFF3B03}" destId="{95017219-5C7B-4C98-AC6F-9F842D8A9E86}" srcOrd="1" destOrd="0" presId="urn:microsoft.com/office/officeart/2005/8/layout/radial6"/>
    <dgm:cxn modelId="{C028DDAD-4B43-4B8B-9EE5-C96B4AFA2B37}" type="presParOf" srcId="{DCDD0246-C476-45C7-AA70-48C9BFFF3B03}" destId="{EF053DF7-1D7A-42D9-8643-D42A55C8C987}" srcOrd="2" destOrd="0" presId="urn:microsoft.com/office/officeart/2005/8/layout/radial6"/>
    <dgm:cxn modelId="{032B56AB-5DDE-4A80-ADCF-B05B91523AC0}" type="presParOf" srcId="{DCDD0246-C476-45C7-AA70-48C9BFFF3B03}" destId="{7E6D4E13-9B1D-4831-9CCD-4BDF2FA83F50}" srcOrd="3" destOrd="0" presId="urn:microsoft.com/office/officeart/2005/8/layout/radial6"/>
    <dgm:cxn modelId="{11DD24EB-2D78-48D0-98CF-848FACB62F84}" type="presParOf" srcId="{DCDD0246-C476-45C7-AA70-48C9BFFF3B03}" destId="{703DD85C-1828-4680-AA2C-79ED351F216D}" srcOrd="4" destOrd="0" presId="urn:microsoft.com/office/officeart/2005/8/layout/radial6"/>
    <dgm:cxn modelId="{2D568C3E-7B87-414E-9CA5-9C6FAF1831A1}" type="presParOf" srcId="{DCDD0246-C476-45C7-AA70-48C9BFFF3B03}" destId="{4B1E5380-D27B-4FF4-9267-370C38573C59}" srcOrd="5" destOrd="0" presId="urn:microsoft.com/office/officeart/2005/8/layout/radial6"/>
    <dgm:cxn modelId="{89445F01-0E61-4BA8-9949-1D7F628A066C}" type="presParOf" srcId="{DCDD0246-C476-45C7-AA70-48C9BFFF3B03}" destId="{CF729EAA-1797-430E-8537-50DA79500D8B}" srcOrd="6" destOrd="0" presId="urn:microsoft.com/office/officeart/2005/8/layout/radial6"/>
    <dgm:cxn modelId="{01E26B7A-38E7-4D04-BED9-86167A398397}" type="presParOf" srcId="{DCDD0246-C476-45C7-AA70-48C9BFFF3B03}" destId="{3518AD9E-AD22-4BD8-8691-EE1B8DBC5A48}" srcOrd="7" destOrd="0" presId="urn:microsoft.com/office/officeart/2005/8/layout/radial6"/>
    <dgm:cxn modelId="{A4625B1A-3C51-46D2-B19E-9A5626992670}" type="presParOf" srcId="{DCDD0246-C476-45C7-AA70-48C9BFFF3B03}" destId="{5084539E-9E74-4D5F-A625-BFD9D1647960}" srcOrd="8" destOrd="0" presId="urn:microsoft.com/office/officeart/2005/8/layout/radial6"/>
    <dgm:cxn modelId="{2969957F-5008-4811-B8C3-59D859ADAD53}" type="presParOf" srcId="{DCDD0246-C476-45C7-AA70-48C9BFFF3B03}" destId="{0E7FDDBF-229F-43C8-B654-0960AFD49F8E}" srcOrd="9" destOrd="0" presId="urn:microsoft.com/office/officeart/2005/8/layout/radial6"/>
    <dgm:cxn modelId="{B28BFD1C-04DD-433E-BB5C-A08B8415B525}" type="presParOf" srcId="{DCDD0246-C476-45C7-AA70-48C9BFFF3B03}" destId="{550CE463-C66C-46D5-A4C3-09B71AE8E23F}" srcOrd="10" destOrd="0" presId="urn:microsoft.com/office/officeart/2005/8/layout/radial6"/>
    <dgm:cxn modelId="{AB90C1FA-67CF-47DD-B646-BDA5D8E53262}" type="presParOf" srcId="{DCDD0246-C476-45C7-AA70-48C9BFFF3B03}" destId="{3940639D-9771-4391-98FD-548A9A7109EC}" srcOrd="11" destOrd="0" presId="urn:microsoft.com/office/officeart/2005/8/layout/radial6"/>
    <dgm:cxn modelId="{38A80EB2-F784-4528-9189-B75E57241C20}" type="presParOf" srcId="{DCDD0246-C476-45C7-AA70-48C9BFFF3B03}" destId="{A607059D-11F7-48AC-8006-173378284AF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427F2-ABE7-4F7D-A05F-03713089432B}">
      <dsp:nvSpPr>
        <dsp:cNvPr id="0" name=""/>
        <dsp:cNvSpPr/>
      </dsp:nvSpPr>
      <dsp:spPr>
        <a:xfrm>
          <a:off x="211673" y="49290"/>
          <a:ext cx="2133037" cy="31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West Facade</a:t>
          </a:r>
        </a:p>
      </dsp:txBody>
      <dsp:txXfrm>
        <a:off x="211673" y="49290"/>
        <a:ext cx="2133037" cy="319955"/>
      </dsp:txXfrm>
    </dsp:sp>
    <dsp:sp modelId="{25C41102-289D-4E10-BAF7-DA47EE3C5032}">
      <dsp:nvSpPr>
        <dsp:cNvPr id="0" name=""/>
        <dsp:cNvSpPr/>
      </dsp:nvSpPr>
      <dsp:spPr>
        <a:xfrm>
          <a:off x="211673" y="432661"/>
          <a:ext cx="2133037" cy="213303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22" t="3286" r="-10794" b="-32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05DE9-7B46-4BB1-AA01-AB729B857714}">
      <dsp:nvSpPr>
        <dsp:cNvPr id="0" name=""/>
        <dsp:cNvSpPr/>
      </dsp:nvSpPr>
      <dsp:spPr>
        <a:xfrm>
          <a:off x="2631685" y="51110"/>
          <a:ext cx="2133037" cy="31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North Facade</a:t>
          </a:r>
        </a:p>
      </dsp:txBody>
      <dsp:txXfrm>
        <a:off x="2631685" y="51110"/>
        <a:ext cx="2133037" cy="319955"/>
      </dsp:txXfrm>
    </dsp:sp>
    <dsp:sp modelId="{2BD5EE23-7F2A-4F24-87D7-3E878D9D781F}">
      <dsp:nvSpPr>
        <dsp:cNvPr id="0" name=""/>
        <dsp:cNvSpPr/>
      </dsp:nvSpPr>
      <dsp:spPr>
        <a:xfrm>
          <a:off x="2570189" y="432661"/>
          <a:ext cx="2133037" cy="2133037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5" t="-935" r="-7507" b="-93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B208A-06DB-4F9F-9E23-EB36FDA8A52B}">
      <dsp:nvSpPr>
        <dsp:cNvPr id="0" name=""/>
        <dsp:cNvSpPr/>
      </dsp:nvSpPr>
      <dsp:spPr>
        <a:xfrm>
          <a:off x="211673" y="2779002"/>
          <a:ext cx="2133037" cy="31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East Facade</a:t>
          </a:r>
        </a:p>
      </dsp:txBody>
      <dsp:txXfrm>
        <a:off x="211673" y="2779002"/>
        <a:ext cx="2133037" cy="319955"/>
      </dsp:txXfrm>
    </dsp:sp>
    <dsp:sp modelId="{53366AE1-A081-4060-860D-29FAEC544A1F}">
      <dsp:nvSpPr>
        <dsp:cNvPr id="0" name=""/>
        <dsp:cNvSpPr/>
      </dsp:nvSpPr>
      <dsp:spPr>
        <a:xfrm>
          <a:off x="211673" y="3162374"/>
          <a:ext cx="2133037" cy="213303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78" t="2351" r="-2578" b="-422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1F4F4-EB97-4C62-9C52-F373EC521139}">
      <dsp:nvSpPr>
        <dsp:cNvPr id="0" name=""/>
        <dsp:cNvSpPr/>
      </dsp:nvSpPr>
      <dsp:spPr>
        <a:xfrm>
          <a:off x="2570189" y="2779002"/>
          <a:ext cx="2133037" cy="31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South Facade</a:t>
          </a:r>
        </a:p>
      </dsp:txBody>
      <dsp:txXfrm>
        <a:off x="2570189" y="2779002"/>
        <a:ext cx="2133037" cy="319955"/>
      </dsp:txXfrm>
    </dsp:sp>
    <dsp:sp modelId="{F67C5F7C-FCED-4DF3-9DEE-9209F528C55E}">
      <dsp:nvSpPr>
        <dsp:cNvPr id="0" name=""/>
        <dsp:cNvSpPr/>
      </dsp:nvSpPr>
      <dsp:spPr>
        <a:xfrm>
          <a:off x="2570189" y="3162374"/>
          <a:ext cx="2133037" cy="2133037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7" t="3286" r="-935" b="-32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7059D-11F7-48AC-8006-173378284AF6}">
      <dsp:nvSpPr>
        <dsp:cNvPr id="0" name=""/>
        <dsp:cNvSpPr/>
      </dsp:nvSpPr>
      <dsp:spPr>
        <a:xfrm>
          <a:off x="1441641" y="486566"/>
          <a:ext cx="3399764" cy="3399764"/>
        </a:xfrm>
        <a:prstGeom prst="blockArc">
          <a:avLst>
            <a:gd name="adj1" fmla="val 10697540"/>
            <a:gd name="adj2" fmla="val 1677721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FDDBF-229F-43C8-B654-0960AFD49F8E}">
      <dsp:nvSpPr>
        <dsp:cNvPr id="0" name=""/>
        <dsp:cNvSpPr/>
      </dsp:nvSpPr>
      <dsp:spPr>
        <a:xfrm>
          <a:off x="1442376" y="533144"/>
          <a:ext cx="3399764" cy="3399764"/>
        </a:xfrm>
        <a:prstGeom prst="blockArc">
          <a:avLst>
            <a:gd name="adj1" fmla="val 4824325"/>
            <a:gd name="adj2" fmla="val 1079398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29EAA-1797-430E-8537-50DA79500D8B}">
      <dsp:nvSpPr>
        <dsp:cNvPr id="0" name=""/>
        <dsp:cNvSpPr/>
      </dsp:nvSpPr>
      <dsp:spPr>
        <a:xfrm>
          <a:off x="1904928" y="520345"/>
          <a:ext cx="3399764" cy="3399764"/>
        </a:xfrm>
        <a:prstGeom prst="blockArc">
          <a:avLst>
            <a:gd name="adj1" fmla="val 21500980"/>
            <a:gd name="adj2" fmla="val 578548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D4E13-9B1D-4831-9CCD-4BDF2FA83F50}">
      <dsp:nvSpPr>
        <dsp:cNvPr id="0" name=""/>
        <dsp:cNvSpPr/>
      </dsp:nvSpPr>
      <dsp:spPr>
        <a:xfrm>
          <a:off x="1904459" y="499542"/>
          <a:ext cx="3399764" cy="3399764"/>
        </a:xfrm>
        <a:prstGeom prst="blockArc">
          <a:avLst>
            <a:gd name="adj1" fmla="val 15815497"/>
            <a:gd name="adj2" fmla="val 2154406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FDA60-F3EE-4493-8B61-FF33A6D4CC13}">
      <dsp:nvSpPr>
        <dsp:cNvPr id="0" name=""/>
        <dsp:cNvSpPr/>
      </dsp:nvSpPr>
      <dsp:spPr>
        <a:xfrm>
          <a:off x="2562121" y="1427243"/>
          <a:ext cx="1713783" cy="156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Warehouse</a:t>
          </a:r>
          <a:endParaRPr lang="en-US" sz="1900" kern="1200" dirty="0"/>
        </a:p>
      </dsp:txBody>
      <dsp:txXfrm>
        <a:off x="2813099" y="1656448"/>
        <a:ext cx="1211827" cy="1106703"/>
      </dsp:txXfrm>
    </dsp:sp>
    <dsp:sp modelId="{95017219-5C7B-4C98-AC6F-9F842D8A9E86}">
      <dsp:nvSpPr>
        <dsp:cNvPr id="0" name=""/>
        <dsp:cNvSpPr/>
      </dsp:nvSpPr>
      <dsp:spPr>
        <a:xfrm>
          <a:off x="2599295" y="1568"/>
          <a:ext cx="1639436" cy="109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Warehouse  Manager</a:t>
          </a:r>
          <a:endParaRPr lang="en-US" sz="1600" kern="1200" dirty="0"/>
        </a:p>
      </dsp:txBody>
      <dsp:txXfrm>
        <a:off x="2839385" y="162012"/>
        <a:ext cx="1159256" cy="774691"/>
      </dsp:txXfrm>
    </dsp:sp>
    <dsp:sp modelId="{703DD85C-1828-4680-AA2C-79ED351F216D}">
      <dsp:nvSpPr>
        <dsp:cNvPr id="0" name=""/>
        <dsp:cNvSpPr/>
      </dsp:nvSpPr>
      <dsp:spPr>
        <a:xfrm>
          <a:off x="4486450" y="1624617"/>
          <a:ext cx="1556227" cy="109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Superintendent </a:t>
          </a:r>
          <a:endParaRPr lang="en-US" sz="1300" kern="1200" dirty="0"/>
        </a:p>
      </dsp:txBody>
      <dsp:txXfrm>
        <a:off x="4714354" y="1785061"/>
        <a:ext cx="1100419" cy="774691"/>
      </dsp:txXfrm>
    </dsp:sp>
    <dsp:sp modelId="{3518AD9E-AD22-4BD8-8691-EE1B8DBC5A48}">
      <dsp:nvSpPr>
        <dsp:cNvPr id="0" name=""/>
        <dsp:cNvSpPr/>
      </dsp:nvSpPr>
      <dsp:spPr>
        <a:xfrm>
          <a:off x="2571182" y="3322451"/>
          <a:ext cx="1695661" cy="109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Loading Crew</a:t>
          </a:r>
          <a:endParaRPr lang="en-US" sz="2000" kern="1200" dirty="0"/>
        </a:p>
      </dsp:txBody>
      <dsp:txXfrm>
        <a:off x="2819506" y="3482895"/>
        <a:ext cx="1199013" cy="774691"/>
      </dsp:txXfrm>
    </dsp:sp>
    <dsp:sp modelId="{550CE463-C66C-46D5-A4C3-09B71AE8E23F}">
      <dsp:nvSpPr>
        <dsp:cNvPr id="0" name=""/>
        <dsp:cNvSpPr/>
      </dsp:nvSpPr>
      <dsp:spPr>
        <a:xfrm>
          <a:off x="685579" y="1688140"/>
          <a:ext cx="1592479" cy="109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Trades</a:t>
          </a:r>
          <a:endParaRPr lang="en-US" sz="2800" kern="1200" dirty="0"/>
        </a:p>
      </dsp:txBody>
      <dsp:txXfrm>
        <a:off x="918792" y="1848584"/>
        <a:ext cx="1126053" cy="77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8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32A4-F15A-470D-B16E-5681C00AF930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F0AB-72F6-4307-BB1C-7C1EA793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small boom truck or forklift.</a:t>
            </a:r>
          </a:p>
          <a:p>
            <a:r>
              <a:rPr lang="en-US" dirty="0" smtClean="0"/>
              <a:t>Thermo insulated – To</a:t>
            </a:r>
            <a:r>
              <a:rPr lang="en-US" baseline="0" dirty="0" smtClean="0"/>
              <a:t> protect against warping of wood products and to </a:t>
            </a:r>
            <a:r>
              <a:rPr lang="en-US" dirty="0" smtClean="0"/>
              <a:t>reduce heating and cooling costs.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operation </a:t>
            </a:r>
          </a:p>
          <a:p>
            <a:r>
              <a:rPr lang="en-US" dirty="0" smtClean="0"/>
              <a:t>Products bought in bulk can save money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#1: not recommended because of amount of windows and lack of uniformity, and higher costs.</a:t>
            </a:r>
          </a:p>
          <a:p>
            <a:r>
              <a:rPr lang="en-US" baseline="0" dirty="0" smtClean="0"/>
              <a:t>Analysis #2: recommended because of low up front cost, architectural expression, and sustainable message.</a:t>
            </a:r>
          </a:p>
          <a:p>
            <a:r>
              <a:rPr lang="en-US" baseline="0" dirty="0" smtClean="0"/>
              <a:t>Analysis #3: not recommended because of high initial cost.  However the owner may believe that the positives outweigh costs.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structural analysis was not conducted. It is assumed that the roof system will be adequate to support the turbines.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immediate need for</a:t>
            </a:r>
            <a:r>
              <a:rPr lang="en-US" baseline="0" dirty="0" smtClean="0"/>
              <a:t> turbines, must be installed after TPO roof is finished and before substantial completion.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F0AB-72F6-4307-BB1C-7C1EA793A9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2.gif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.jpeg"/><Relationship Id="rId7" Type="http://schemas.microsoft.com/office/2007/relationships/hdphoto" Target="../media/hdphoto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0.png"/><Relationship Id="rId9" Type="http://schemas.openxmlformats.org/officeDocument/2006/relationships/diagramData" Target="../diagrams/data1.xm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edicine.virginia.edu/administration/office-of-the-dean/school-news/battle-building-at-uva-childrens-hospital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2" y="1905000"/>
            <a:ext cx="66198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1731" y="762000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7599" y="5181600"/>
            <a:ext cx="487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–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Construction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Advisor: Dr. Robert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Leicht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4037" y="2528914"/>
            <a:ext cx="54102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937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005009" y="1465063"/>
            <a:ext cx="738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Cost Analysis 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21" y="2171700"/>
            <a:ext cx="5734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93000" y="161038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Scheduling</a:t>
            </a:r>
          </a:p>
          <a:p>
            <a:pPr algn="ctr"/>
            <a:r>
              <a:rPr lang="en-US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Installed in 2 days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Lead time of 3 weeks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Should be installed between Feb. 1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– April 1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2014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2" descr="http://www.odell.com/media/cache/38/38c28fcfda2cd83b0d3e6903bd12ee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4649504"/>
            <a:ext cx="5715000" cy="2156913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904300"/>
            <a:ext cx="269784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Clean Energy Production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4"/>
          <a:srcRect b="14337"/>
          <a:stretch/>
        </p:blipFill>
        <p:spPr bwMode="auto">
          <a:xfrm>
            <a:off x="55312" y="4872790"/>
            <a:ext cx="5563436" cy="1929052"/>
          </a:xfrm>
          <a:prstGeom prst="rect">
            <a:avLst/>
          </a:prstGeom>
          <a:ln w="22225">
            <a:solidFill>
              <a:schemeClr val="tx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29020" y="2438400"/>
            <a:ext cx="7223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4kw Turbine * 24hrs/day * $0.0804/kWh = $7.72/day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$7.72/day * 365 days = $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2817.8/year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64400" y="1524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601200" y="1454883"/>
            <a:ext cx="5429250" cy="513016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708" y="1418788"/>
            <a:ext cx="2752726" cy="3108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0200" y="487279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*11.5 year payback period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834" y="3333344"/>
            <a:ext cx="509938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pic>
        <p:nvPicPr>
          <p:cNvPr id="15364" name="Picture 4" descr="http://fpc.fm.virginia.edu/PublishingImages/Battle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4680823"/>
            <a:ext cx="5486400" cy="2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45315" y="1385882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Problem Identification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Frequent unscheduled deliveries make the loading lock and material hoist congested, which lowers productivity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GC is forced to pay for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Proposed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Solution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Install temporary storage warehouse across from project entry.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Assign a manager who is in charge of accepting deliveries and coordinating with the projects superintendent for site deliveries.</a:t>
            </a:r>
          </a:p>
          <a:p>
            <a:pPr algn="ctr"/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1700" y="12591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Site logistics</a:t>
            </a:r>
            <a:endParaRPr lang="en-US" sz="2400" b="1" dirty="0"/>
          </a:p>
        </p:txBody>
      </p:sp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18742893" y="2133600"/>
            <a:ext cx="3689985" cy="2661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81173" y="4876859"/>
            <a:ext cx="321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 Footprint: </a:t>
            </a:r>
            <a:r>
              <a:rPr lang="en-US" dirty="0" smtClean="0"/>
              <a:t>140’x70’ </a:t>
            </a:r>
          </a:p>
          <a:p>
            <a:r>
              <a:rPr lang="en-US" dirty="0" smtClean="0"/>
              <a:t>*Room to park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r>
              <a:rPr lang="en-US" dirty="0" smtClean="0"/>
              <a:t>swing truck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69600" y="4876859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Garage </a:t>
            </a:r>
            <a:r>
              <a:rPr lang="en-US" b="1" dirty="0" smtClean="0"/>
              <a:t>height</a:t>
            </a:r>
            <a:r>
              <a:rPr lang="en-US" dirty="0" smtClean="0"/>
              <a:t>: 15’</a:t>
            </a:r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23009936" y="2133600"/>
            <a:ext cx="3686175" cy="26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834" y="3333344"/>
            <a:ext cx="509938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-2002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39550" y="1371599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Warehouse Structure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4"/>
          <a:srcRect t="-2" r="5719" b="16452"/>
          <a:stretch/>
        </p:blipFill>
        <p:spPr bwMode="auto">
          <a:xfrm>
            <a:off x="13735050" y="4267200"/>
            <a:ext cx="41148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9587096" y="2271306"/>
            <a:ext cx="4100830" cy="250507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1856720" y="3874770"/>
            <a:ext cx="4213860" cy="1520190"/>
          </a:xfrm>
          <a:custGeom>
            <a:avLst/>
            <a:gdLst>
              <a:gd name="connsiteX0" fmla="*/ 922020 w 4213860"/>
              <a:gd name="connsiteY0" fmla="*/ 0 h 1520190"/>
              <a:gd name="connsiteX1" fmla="*/ 4213860 w 4213860"/>
              <a:gd name="connsiteY1" fmla="*/ 1257300 h 1520190"/>
              <a:gd name="connsiteX2" fmla="*/ 3707130 w 4213860"/>
              <a:gd name="connsiteY2" fmla="*/ 1280160 h 1520190"/>
              <a:gd name="connsiteX3" fmla="*/ 2807970 w 4213860"/>
              <a:gd name="connsiteY3" fmla="*/ 1520190 h 1520190"/>
              <a:gd name="connsiteX4" fmla="*/ 0 w 4213860"/>
              <a:gd name="connsiteY4" fmla="*/ 76200 h 1520190"/>
              <a:gd name="connsiteX5" fmla="*/ 735330 w 4213860"/>
              <a:gd name="connsiteY5" fmla="*/ 346710 h 1520190"/>
              <a:gd name="connsiteX6" fmla="*/ 937260 w 4213860"/>
              <a:gd name="connsiteY6" fmla="*/ 72390 h 1520190"/>
              <a:gd name="connsiteX7" fmla="*/ 922020 w 4213860"/>
              <a:gd name="connsiteY7" fmla="*/ 0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3860" h="1520190">
                <a:moveTo>
                  <a:pt x="922020" y="0"/>
                </a:moveTo>
                <a:lnTo>
                  <a:pt x="4213860" y="1257300"/>
                </a:lnTo>
                <a:lnTo>
                  <a:pt x="3707130" y="1280160"/>
                </a:lnTo>
                <a:lnTo>
                  <a:pt x="2807970" y="1520190"/>
                </a:lnTo>
                <a:lnTo>
                  <a:pt x="0" y="76200"/>
                </a:lnTo>
                <a:lnTo>
                  <a:pt x="735330" y="346710"/>
                </a:lnTo>
                <a:lnTo>
                  <a:pt x="937260" y="72390"/>
                </a:lnTo>
                <a:lnTo>
                  <a:pt x="922020" y="0"/>
                </a:lnTo>
                <a:close/>
              </a:path>
            </a:pathLst>
          </a:custGeom>
          <a:gradFill>
            <a:gsLst>
              <a:gs pos="0">
                <a:srgbClr val="FFFF00">
                  <a:alpha val="35000"/>
                </a:srgbClr>
              </a:gs>
              <a:gs pos="50000">
                <a:schemeClr val="accent1">
                  <a:lumMod val="20000"/>
                  <a:lumOff val="80000"/>
                  <a:alpha val="61000"/>
                </a:schemeClr>
              </a:gs>
              <a:gs pos="100000">
                <a:schemeClr val="bg1">
                  <a:alpha val="6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48245" y="2342148"/>
            <a:ext cx="3333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Lead time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Install time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5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538970" y="5179516"/>
            <a:ext cx="39444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Building Footprint: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82’x40’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* 34% of lot space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* Remaining space for     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contractor parking 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24" name="Picture 23" descr="http://www.hocker.com.au/downloads/Rvder-General-Logo-(Colour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0" y="4527331"/>
            <a:ext cx="2434590" cy="113919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7" name="Picture 26" descr="C:\Users\jab5712\Desktop\IMGP0921L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" y="4776381"/>
            <a:ext cx="5503069" cy="205755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0113808" y="1371599"/>
            <a:ext cx="53369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Building Details</a:t>
            </a:r>
          </a:p>
          <a:p>
            <a:pPr algn="ctr"/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Thermo-Insulated Modular Building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Eave height – 13’8”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Installed with small boom and hand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2 garage door bays for loading/unloading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2 man doors located at each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4134" y="3333344"/>
            <a:ext cx="509938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pic>
        <p:nvPicPr>
          <p:cNvPr id="15364" name="Picture 4" descr="http://fpc.fm.virginia.edu/PublishingImages/Battle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4680823"/>
            <a:ext cx="5486400" cy="2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0" y="128407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054101" y="5655111"/>
            <a:ext cx="1694448" cy="66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Material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22009861" y="5655111"/>
            <a:ext cx="1710487" cy="66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Storage HUB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24932529" y="5655111"/>
            <a:ext cx="1751598" cy="66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Project Loading Dock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900949" y="6019798"/>
            <a:ext cx="956512" cy="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830637" y="6019798"/>
            <a:ext cx="956512" cy="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 descr="http://www.clipartbest.com/cliparts/9Tp/q4R/9Tpq4RjT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937" y="5443551"/>
            <a:ext cx="766536" cy="4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http://www.clipartbest.com/cliparts/9Tp/q4R/9Tpq4RjT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625" y="5443551"/>
            <a:ext cx="766536" cy="4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691627" y="1524000"/>
            <a:ext cx="76695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Advantages</a:t>
            </a:r>
          </a:p>
          <a:p>
            <a:pPr algn="ctr"/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Contractors can order material earlier since there will always be a place to put them.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Less chance of material </a:t>
            </a:r>
            <a:r>
              <a:rPr lang="en-US" dirty="0" smtClean="0"/>
              <a:t>delays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Lead times may become insignificant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Products may be able to be bought in bulk.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1057412"/>
              </p:ext>
            </p:extLst>
          </p:nvPr>
        </p:nvGraphicFramePr>
        <p:xfrm>
          <a:off x="9086850" y="1371600"/>
          <a:ext cx="68199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504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4256" y="3333344"/>
            <a:ext cx="509938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91850" y="1371600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Cost</a:t>
            </a:r>
            <a:r>
              <a:rPr lang="en-US" sz="2400" b="1" dirty="0" smtClean="0"/>
              <a:t> </a:t>
            </a:r>
            <a:r>
              <a:rPr lang="en-US" sz="2800" b="1" dirty="0" smtClean="0"/>
              <a:t>Analysis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23811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1400" y="1418788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Results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Added Costs: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$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57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0,000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Temporary warehouse exists for 24 months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Installation time: 5 days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Erection does not affect project schedule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" name="Picture 1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9478" y1="12755" x2="69478" y2="12755"/>
                        <a14:backgroundMark x1="71888" y1="12500" x2="71888" y2="12500"/>
                        <a14:backgroundMark x1="79719" y1="13010" x2="79719" y2="13010"/>
                        <a14:backgroundMark x1="79920" y1="22704" x2="79920" y2="22704"/>
                        <a14:backgroundMark x1="33333" y1="12755" x2="33333" y2="12755"/>
                        <a14:backgroundMark x1="16667" y1="20153" x2="16667" y2="20153"/>
                        <a14:backgroundMark x1="17269" y1="25765" x2="17269" y2="25765"/>
                        <a14:backgroundMark x1="17871" y1="31633" x2="17871" y2="31633"/>
                        <a14:backgroundMark x1="19478" y1="19388" x2="19478" y2="1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8888"/>
            <a:ext cx="5029200" cy="228820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25" y="2133600"/>
            <a:ext cx="5343632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8235" y="3695700"/>
            <a:ext cx="3000951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0" y="1418788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Analysis #1 –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Prefabricated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Bricks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Cost:</a:t>
            </a:r>
            <a:r>
              <a:rPr lang="en-US" sz="2400" dirty="0" smtClean="0"/>
              <a:t> $207,600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Recommendation: </a:t>
            </a:r>
            <a:r>
              <a:rPr lang="en-US" sz="2400" b="1" dirty="0" smtClean="0">
                <a:solidFill>
                  <a:srgbClr val="FF0000"/>
                </a:solidFill>
              </a:rPr>
              <a:t>Do Not Proceed</a:t>
            </a:r>
          </a:p>
        </p:txBody>
      </p:sp>
      <p:pic>
        <p:nvPicPr>
          <p:cNvPr id="1028" name="Picture 4" descr="http://www.uvafoundation.com/uploads/galleries/projects/BattleBld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59" y="2060276"/>
            <a:ext cx="5071241" cy="29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522823" y="3005316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Analysis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#2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Cost: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$32,168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Recommendation: </a:t>
            </a:r>
            <a:r>
              <a:rPr lang="en-US" sz="2400" b="1" dirty="0" smtClean="0">
                <a:solidFill>
                  <a:srgbClr val="00B050"/>
                </a:solidFill>
              </a:rPr>
              <a:t>Proceed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09760" y="4605516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Analysis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#3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Cost:</a:t>
            </a:r>
            <a:r>
              <a:rPr lang="en-US" sz="2400" dirty="0" smtClean="0"/>
              <a:t> </a:t>
            </a:r>
            <a:r>
              <a:rPr lang="en-US" sz="2400" dirty="0" smtClean="0"/>
              <a:t>$</a:t>
            </a:r>
            <a:r>
              <a:rPr lang="en-US" sz="2400" dirty="0" smtClean="0"/>
              <a:t>57</a:t>
            </a:r>
            <a:r>
              <a:rPr lang="en-US" sz="2400" dirty="0" smtClean="0"/>
              <a:t>0,000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Recommendation:  </a:t>
            </a:r>
            <a:r>
              <a:rPr lang="en-US" sz="2400" b="1" dirty="0" smtClean="0">
                <a:solidFill>
                  <a:srgbClr val="FF0000"/>
                </a:solidFill>
              </a:rPr>
              <a:t>Do Not Proceed</a:t>
            </a:r>
          </a:p>
        </p:txBody>
      </p:sp>
      <p:pic>
        <p:nvPicPr>
          <p:cNvPr id="24" name="Picture 2" descr="http://www.odell.com/media/cache/38/38c28fcfda2cd83b0d3e6903bd12ee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4649504"/>
            <a:ext cx="5715000" cy="2156913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775" y="4103914"/>
            <a:ext cx="3000951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331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pic>
        <p:nvPicPr>
          <p:cNvPr id="15364" name="Picture 4" descr="http://fpc.fm.virginia.edu/PublishingImages/Battle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4680823"/>
            <a:ext cx="5486400" cy="2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9372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494" y="1418788"/>
            <a:ext cx="79057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68150" y="2203618"/>
            <a:ext cx="3695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Dr. Robert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Leicht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Dr. Susan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Stewart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Adam Brown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Bob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Stano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Billy Gamble</a:t>
            </a: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0" y="1418788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Thank You to..</a:t>
            </a:r>
          </a:p>
          <a:p>
            <a:endParaRPr lang="en-US" dirty="0"/>
          </a:p>
        </p:txBody>
      </p:sp>
      <p:pic>
        <p:nvPicPr>
          <p:cNvPr id="3078" name="Picture 6" descr="http://onwardstate.com/wp-content/uploads/2014/02/penn-stat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0081"/>
          <a:stretch/>
        </p:blipFill>
        <p:spPr bwMode="auto">
          <a:xfrm>
            <a:off x="12382500" y="5184470"/>
            <a:ext cx="2667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0" y="1029995"/>
            <a:ext cx="777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Thank You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Appendix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7975" y="1295400"/>
                <a:ext cx="8229600" cy="4186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 </a:t>
                </a:r>
              </a:p>
              <a:p>
                <a:r>
                  <a:rPr lang="en-US" b="1" u="sng" dirty="0"/>
                  <a:t>DC </a:t>
                </a:r>
                <a:r>
                  <a:rPr lang="en-US" b="1" u="sng" dirty="0" smtClean="0"/>
                  <a:t>Feeder</a:t>
                </a:r>
                <a:endParaRPr lang="en-US" dirty="0"/>
              </a:p>
              <a:p>
                <a:r>
                  <a:rPr lang="en-US" dirty="0"/>
                  <a:t>A= W/V= 4000/240 = </a:t>
                </a:r>
                <a:r>
                  <a:rPr lang="en-US" u="sng" dirty="0"/>
                  <a:t>16.67Amps</a:t>
                </a:r>
                <a:r>
                  <a:rPr lang="en-US" dirty="0"/>
                  <a:t> (current through conductor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0"/>
                <a:r>
                  <a:rPr lang="en-US" dirty="0"/>
                  <a:t>(2) # 9’s in 1/2“ conduit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b="1" u="sng" dirty="0"/>
                  <a:t>AC </a:t>
                </a:r>
                <a:r>
                  <a:rPr lang="en-US" b="1" u="sng" dirty="0" smtClean="0"/>
                  <a:t>Feeder</a:t>
                </a:r>
                <a:endParaRPr lang="en-US" dirty="0"/>
              </a:p>
              <a:p>
                <a:r>
                  <a:rPr lang="en-US" dirty="0"/>
                  <a:t>A= 5000W/(480V*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 =  </a:t>
                </a:r>
                <a:r>
                  <a:rPr lang="en-US" u="sng" dirty="0"/>
                  <a:t>6.01 Amps </a:t>
                </a:r>
                <a:endParaRPr lang="en-US" dirty="0"/>
              </a:p>
              <a:p>
                <a:pPr lvl="0"/>
                <a:r>
                  <a:rPr lang="en-US" dirty="0"/>
                  <a:t>(4) # 13’s in 1/2“ conduit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4kw * 24hrs/day * $0.0804/kWh = $7.72/day </a:t>
                </a:r>
              </a:p>
              <a:p>
                <a:r>
                  <a:rPr lang="en-US" dirty="0"/>
                  <a:t>$7.72/day * 365 days = $2817.8/year</a:t>
                </a:r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295400"/>
                <a:ext cx="8229600" cy="4186980"/>
              </a:xfrm>
              <a:prstGeom prst="rect">
                <a:avLst/>
              </a:prstGeom>
              <a:blipFill rotWithShape="1"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00" y="1524000"/>
            <a:ext cx="3580444" cy="496959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10577763" y="4387110"/>
            <a:ext cx="2857500" cy="20193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 b="11813"/>
          <a:stretch/>
        </p:blipFill>
        <p:spPr bwMode="auto">
          <a:xfrm>
            <a:off x="14401800" y="3388890"/>
            <a:ext cx="3427730" cy="301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048" y="1447800"/>
            <a:ext cx="3000951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953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pic>
        <p:nvPicPr>
          <p:cNvPr id="15364" name="Picture 4" descr="http://fpc.fm.virginia.edu/PublishingImages/Battle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" y="4625229"/>
            <a:ext cx="5698958" cy="2177177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Project Overview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9324474" y="2484120"/>
            <a:ext cx="3705726" cy="246888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700" y="3591460"/>
            <a:ext cx="3886200" cy="2526864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3202653" y="1447800"/>
            <a:ext cx="4648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Project Information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Project Cost: $141.6 million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Duration: 04/01/11 – 06/01/14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Location: Charlottesville, VA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383125" y="3810000"/>
            <a:ext cx="44677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Building Structure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7 Above Grade Floors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200,000 Gross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Cast–In–Place Concrete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Structural Steel Penthouse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33572" y="353754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Site Logistics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Congested Job Site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Neighboring buildings to protect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Pedestrian Sidewalk protection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AutoShape 2" descr="http://www.clker.com/cliparts/f/2/A/h/T/b/man-silhouett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clker.com/cliparts/f/2/A/h/T/b/man-silhouette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51869" y="1381780"/>
            <a:ext cx="7161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Building Function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This children's hospital is meant to centralize pediatric care into one building so that parents and visitors do not need to travel to multiple sites.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048" y="1785991"/>
            <a:ext cx="507439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953" y="1395279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Prefabricated Brick Panels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0" y="1385882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Problem Identification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Site scaffolding and mortar mixing supplies create safety hazards and building entry obstructions for workers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limited site laydown space is taken up by masons for 22% of the project’s duration.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Proposed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Solution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Substitute traditional brick assembly with prefabricated brick panels.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Eliminate need for scaffolding and hydraulic lift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Decrease safety risks associated with brick construction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22" descr="http://www.northstar-m.com/gonorth/html_emails/Nitterhouse/Nitterhouse01/Images/NitterhouseBottom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648" y="5202311"/>
            <a:ext cx="2722880" cy="94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odell.com/media/cache/38/38c28fcfda2cd83b0d3e6903bd12ee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4649504"/>
            <a:ext cx="5715000" cy="2156913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41129" y="1385882"/>
            <a:ext cx="68937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Panel Information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6” thick (5 3/8” concrete, 5/8” thin brick)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Additional insulation required on interior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Maximum width: 12’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Maximum Length: 15’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Panels will be installed vertically to span from floor to floor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Joints are sealed with specified caulking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http://www.masonrysociety.org/NAMC-11th_Archive/Images/BIA-logo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0" y="5202311"/>
            <a:ext cx="2085975" cy="103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8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048" y="1785991"/>
            <a:ext cx="507439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953" y="1395279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Prefabricated Brick Panels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0" y="2081079"/>
            <a:ext cx="3590447" cy="2719521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2081080"/>
            <a:ext cx="3806491" cy="271952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93100" y="13217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Connection Details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Picture 21" descr="http://www.allbrickandstone.com/images/cladding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4692868"/>
            <a:ext cx="5715000" cy="2133601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3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33800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4181956267"/>
              </p:ext>
            </p:extLst>
          </p:nvPr>
        </p:nvGraphicFramePr>
        <p:xfrm>
          <a:off x="9533519" y="1179835"/>
          <a:ext cx="4914900" cy="534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5" name="Picture 2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2854153"/>
            <a:ext cx="2795838" cy="2429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59000" y="1785991"/>
            <a:ext cx="2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*24,417 SF of Brick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0" y="5759668"/>
            <a:ext cx="2795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*24 window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048" y="1785991"/>
            <a:ext cx="507439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953" y="1395279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Prefabricated Brick Panels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7" y="1804638"/>
            <a:ext cx="5876925" cy="333375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2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6310" y="5067847"/>
            <a:ext cx="525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Heaviest Panel: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13,500 lbs</a:t>
            </a:r>
            <a:r>
              <a:rPr lang="en-US" dirty="0" smtClean="0"/>
              <a:t>.</a:t>
            </a:r>
          </a:p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Crane Capacity</a:t>
            </a:r>
            <a:r>
              <a:rPr lang="en-US" dirty="0" smtClean="0"/>
              <a:t>:  39,680 lbs.</a:t>
            </a:r>
          </a:p>
          <a:p>
            <a:endParaRPr lang="en-US" dirty="0" smtClean="0"/>
          </a:p>
        </p:txBody>
      </p: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0" y="1804638"/>
            <a:ext cx="4174490" cy="278511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1028" name="Picture 4" descr="http://www.uvafoundation.com/uploads/galleries/projects/Battle_Building_Aerial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" y="4565998"/>
            <a:ext cx="5707936" cy="2268252"/>
          </a:xfrm>
          <a:prstGeom prst="rect">
            <a:avLst/>
          </a:prstGeom>
          <a:noFill/>
          <a:ln w="2222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048" y="1785991"/>
            <a:ext cx="5074394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953" y="1395279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Prefabricated Brick Panels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10700" y="2236113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Total Cost of Traditional Method: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$755,773 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0725" y="2845713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Total Cost of Prefabricated Panels: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$1,001,585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3750" y="14579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Cost Analysis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1000" y="1395279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Schedule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1678" y="3379113"/>
            <a:ext cx="587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General Conditions Savings: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$38,232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uvafoundation.com/uploads/galleries/projects/Battle_Building_Construction_in_Progress_2012-02-07.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" y="4519966"/>
            <a:ext cx="5751785" cy="2274972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419" y="2210289"/>
            <a:ext cx="6938962" cy="2094305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8295" y="2181304"/>
            <a:ext cx="2883105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018" y="1395279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Energy Comparison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46156" y="1395279"/>
            <a:ext cx="7389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Additional Cost: $207,600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All panels can be installed in 13 days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Eliminate scaffolding and construction debris for 227 days.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uvafoundation.com/uploads/galleries/projects/Battle_Building_Construction_In_Progress_2012-02-07.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" y="4530561"/>
            <a:ext cx="5459506" cy="2273969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3250" y="990015"/>
            <a:ext cx="6400800" cy="5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4037" y="2528914"/>
            <a:ext cx="54102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937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430406" y="1385882"/>
            <a:ext cx="87389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Problem Identification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There is a great deal of electricity needed to power the building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renewable power source may contribute to the project teams goal of a LEED Gold Certification.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Proposed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Solution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Wind turbines will be installed on the penthouse roof.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Electricity generated will be fed directly into MDP</a:t>
            </a:r>
          </a:p>
          <a:p>
            <a:pPr algn="ctr"/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23" descr="Scaleable Syste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4"/>
          <a:stretch/>
        </p:blipFill>
        <p:spPr bwMode="auto">
          <a:xfrm>
            <a:off x="59605" y="4730143"/>
            <a:ext cx="6004560" cy="205740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5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71937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Building Turbines, Inc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825" y="5423338"/>
            <a:ext cx="35623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8"/>
          <a:stretch>
            <a:fillRect/>
          </a:stretch>
        </p:blipFill>
        <p:spPr>
          <a:xfrm>
            <a:off x="19450050" y="1847850"/>
            <a:ext cx="6153150" cy="3257550"/>
          </a:xfrm>
          <a:prstGeom prst="rect">
            <a:avLst/>
          </a:prstGeom>
          <a:ln w="22225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26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4037" y="2528914"/>
            <a:ext cx="5410200" cy="381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937" y="1418788"/>
            <a:ext cx="5708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I.  Project Overview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II. Analysis #1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Prefabricated Bricks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Mechanical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III. Analysis #2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Electrical Breadth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IV.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Analysis #3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Material Storage Hub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V. Conclusions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2474"/>
            <a:ext cx="2743200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0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63937" y="-2005"/>
            <a:ext cx="0" cy="94247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64400" y="2325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Joe Bonacci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2" y="-29388"/>
            <a:ext cx="734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 Community Hospital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Charlottesville, Virginia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3700" y="10947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Rooftop Wind Turbines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AutoShape 6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data:image/jpeg;base64,/9j/4AAQSkZJRgABAQAAAQABAAD/2wCEAAkGBxQTEhUUDxQWFBQXFBcUFhgWFB0XGhgXGBUWFxcZGBkYHSkgHBolHBQWJTUhJi4rLi4uFx8zODMsNygvLisBCgoKDQ0ODgwPDywZFBksLCsrNzcsLDcrKysrNysrKysrKysrKysrKysrLCsrKysrKysrKysrKysrKysrKysrK//AABEIAF4AnQMBIgACEQEDEQH/xAAcAAABBAMBAAAAAAAAAAAAAAAEAQIFBwADBgj/xABNEAACAQICAwoICgcGBwAAAAABAgMABBEhBRIxBgciQVFUYYHR0ggTFVJxkZKTFBYyNEJToaKxshczYnJzdLMkJYKjwfAjQ1VjlMLh/8QAFwEBAQEBAAAAAAAAAAAAAAAAAAEDAv/EABYRAQEBAAAAAAAAAAAAAAAAAAABEf/aAAwDAQACEQMRAD8AtpadTVp1aoeKctNFOWgUUq0gpy1wHCnUwU+gymzzqiM8hCqoLMTsAG0mnCue3wtIRwaNunlORhZAOMs/BUD0k1FdGpxGI46WhNEXaSwRSRHWR40ZSOMFRRdA6lFJSioMpaSloMpaSloMoO92ijKDvdoolCrTqatOrUPFOWhrm7SMa0jBRjgOUnkUDNj0CtIv5D8i2lI/aKp9jNjU0SApy1HC9l5s/vE7aX4bLzWT3idtciRFPqM+HS81k9tO9ThpCXjtZepkP/tUEjVE+EHuk1po7KM8GMeNlw89sdVeoZ/4hV0Q6VRiV4SSBS2pINUkAbRxMOkE15D09pB7i4lmlPDkkZj1nZ1DAdVNVeXg+7o/G20lm54ULa8eP1bnEjqbH2hVuCvJm9jpN4NJ2rR/SlETDlSTgsD6weoV6im0sgYpGGlcHNY11tX95slU9BONQSVKKjPKUnNZfWnerPKcnNZvWneoJOlqL8qSc1m9ad6s8qSc1m+53qCUpaiTprV/WxSxjzimso9JQnD0mpKCZXUMhDKcwQcQR0EUGyg73aKMoO92iiUMtY7gAsxwCgknkAzJ+ysWtGkrYyxPGCFLqVBIxAx6OStKB7FQAbq4yYrrcL/lR4Yqo6cNp4zWxbidxrRxoinZ41jrEcRKqODy7ca1y2s0mqsrQ+LDqzBEbFtUggZthhiBUrUwAA3Xm2/rfspwa68239p+yjhTgfR66igA115tv7T9lKXuvMgPQJHGPWVrnd9nTU1po5prV/FyCSNQcjkxwORqkBvr6U5yfYXsqD0efF3SNHIpR1yZScHQkZOjDlGODDI59Iry1u63PvY3ktu5LYHWRj9JGzVvTxHpFWhvObr7q9v3W7k1wLdsOCB9JTxD/eJqJ8IyMC9t24zbYHqkfD8TUHO70e5hr2+XhMkcGEzsuRyPBUHiJPH0GvSMlwsOrBbx6z4awRTgFGPynY7ATjnmTgaq/wAG6MeIu2wz8ag6tX/7Vn6FzkuWO03BXHoSNAoHINvrJ46B/jLv6uD3rZfcpRLd/Vwe9buVJYV5G09uku1uZ1W6nAE8oAErYAByMBnkKD1P467+qh963cpfHXf1UPvm7lcNvC30k1hI08jyN49hi7FjhqjLE+mrMoIhtJSR4fCogiE4a6PrquOzWyBAx48DWqeMW7iWPKF2CyqNiljgsqjizwBwyIbHizmJowylWzBBBHKCMMKgYTraMxOZ+DsM9p1QQD9lB0QoS92iiLY8BcfNH4UPe7RRKFWnCmrTiwAxOQAJJ5AMyfUK1GSyqilnIVRtLHAev/ShV0sp/VxzOOUREDqLYY0PZxiT+0XGAGBaNW+TFH5xxy1iMyeLIVvTSEkg1oYSyHYzv4vWHKBgTh6cK40B6eunktbiOKC413gkROABw2Qhc9bLMiqC+IWm+b3HvR369BaQ0rNDFJM9upSKNpWwmBOqoLHDg7cqr/8ATta81n9pe2lVXM29/plhg9tOw5GkBHqL0P8Aoy0rzKT1r3qs8b/NrzWf2l7aUb/NrzWf2k7agj95bche2l68l3bvEhhZdZiMMSVwGRqO8I353bfy5/OasTcPvmQ6SnMMMMsbLGZMXIIwBwwyPTVd+Ed87tv5c/1DQdB4N3za7/jJ+SpnS2nNK2tzcJZ6N+EQmYukhYjW1kXHIHiINQ3g3fNrv+Mn5Km90++7b2V1LbSQys0ZALKVwzUNxn9qoBRu105/0b757aqS/wBwOlJZHlNjKC7s5AAy1mJw29NWl+nmz5vP617aUb/Nnzef7vbQFbztvNYWbxXlvOjmYsAIi2RCjHFfQa7zy6v1Vx/479lQ25Tdp5QhM1rbvqBih15FU4jAnAddTnw2fmx96tBouL+WZSlvE6awwMki6gUHaQDmW5OmmaTVViS1i2uBGo2kRrhrueQBQc+UgcdENPctksSR/tPJrYf4VGJ9Yrbo7RwQs7sZJWyZ2yyGxVAyVRyfjQHRjAADYBhQt7tFGUHe7RRKFWgtPE/BpcONCvtEKfsNGitV/beNiePHDWQrjyE7D1HCtKNOnEBVE+g00SMOVMcdU9Bww9GNc3vpbs5dGRwvDHHIZHdTr44DBQcsDXRZ3MA+hKCD+5NGRl6NYYeg9NVvv2QT3UFukdtMZEkcuERnXAqACrgYEHk29Fc0cxpLfpuZoZYWt4AssbREjXxAdSpIxbpqsCamPinfc0uPct2UnxVveaXHuW7K5VD1lTHxVveaXHuW7KfFuSvmIAtLjE/9luyg7fwex/eMn8u/5lovwjvndt/Ln+oa7Hec3ByWCPPdjVnlUIExB1E24EjLWJqst+3TqXWkmERDJAggBGYLAsz5+lsOqqO78G4/2a6/jJ+Wq234B/fF5++n9JK6rwe90CxXEtrIQPHgNH0uoOK48pX8Kmd+be7mnmN7YoZGZVE0a/KxUAB1HHkACOioKJrKl23MXg22s/uW7KZ8W7vms/uW7KDdojdTd2yGO1uJIkJ1iqnLE5Y7KO/SFpPns3tDsqK+Lt3zaf3LdlZ8Xrvm0/uX7KD19uelLWtuznFmhjYk7SSikk007obUY4zx5beFlltzqI0NpMmzgitlZpfERoSUKpGQgBLMwwJGHyRiaL0jbrHbpbpmzhYV5TlwmPQFDE9XLQT4bEYjZQd7tFExLgoA4hhQ17tFEoVadTRTq1AlxaMGMkBCucNdWxKyYbNYDMMBkGHXjWLpCUfKtpCf2HjYfaww9VG08ZVzgB8qyc2n/wAvv1g0rJza4+536PBpRTAD5Wfm1x9zv04aVfm0/wDlj8Xo8ClC1BzW6GzvrqFo7eRLMMCrMQZZNU7QGU6qk9GNVo28JKTneoT0xHvVeIFLjUVSFvvFTxsHjvkVlIKkRMCCDiCOFVp6L+Gwxqt0Eu2XLxkX/DY8hZXOBPoPVU8DWUEcNKtza49Sf6PS+Vm5tceyvfqSrKgjfK7c2uPZXv0nldubXHsL36k6cKCJbSMrfqraTE8cjIi9fCJPUK26P0cQxlnbXmIwxAwVF81BxDlJzNSNZjQLQd7tFF40LebRR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personal.psu.edu/srs5448/images/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89" y="7937"/>
            <a:ext cx="1373511" cy="9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11269027" y="3810000"/>
            <a:ext cx="4893945" cy="2411095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3" name="Picture 7" descr="http://www.clker.com/cliparts/f/2/A/h/T/b/man-silhouette-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 bwMode="auto">
          <a:xfrm>
            <a:off x="6096000" y="3719846"/>
            <a:ext cx="3474720" cy="31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prlog.org/10855617-building-turbines-urban-turbin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08" y="1574875"/>
            <a:ext cx="3924300" cy="2343150"/>
          </a:xfrm>
          <a:prstGeom prst="rect">
            <a:avLst/>
          </a:prstGeom>
          <a:noFill/>
          <a:ln w="22225">
            <a:solidFill>
              <a:schemeClr val="tx2">
                <a:lumMod val="50000"/>
              </a:schemeClr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22783800" y="1649084"/>
            <a:ext cx="0" cy="2237116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805358" y="4114800"/>
            <a:ext cx="35814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00" y="259396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186483" y="4197750"/>
            <a:ext cx="819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27.5’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844184" y="1547839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Weight: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1400 lbs.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Materia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l: Canvas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Structure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Steel Tubing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0720" y="1418789"/>
            <a:ext cx="81838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Constructability</a:t>
            </a:r>
          </a:p>
          <a:p>
            <a:pPr algn="ctr"/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Crane used to lift material into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Roof surface is TPO roof, rigid insulation, 1.5” roof deck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Picture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897" y="4496444"/>
            <a:ext cx="5514975" cy="1819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41000" y="632598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 Velocity Vectors</a:t>
            </a:r>
            <a:endParaRPr lang="en-US" sz="1400" dirty="0"/>
          </a:p>
        </p:txBody>
      </p:sp>
      <p:sp>
        <p:nvSpPr>
          <p:cNvPr id="2" name="AutoShape 2" descr="data:image/jpeg;base64,/9j/4AAQSkZJRgABAQAAAQABAAD/2wCEAAkGBxQTEhUUExQWFhQWGB0bGBgYGRoYHBwfHx4aHBoYGhwcHSogGBolGyAcITEhJSksLi4uHCEzODMsNygtLisBCgoKDg0OGxAQGiwkHyQsLCwsLCwsLCwsLCwsLCwsLCwsLCwsLCwsLCwsLCwsLCwsLCwsLCwsLCwsLCwsLCwsN//AABEIAKwBJgMBIgACEQEDEQH/xAAbAAABBQEBAAAAAAAAAAAAAAAAAgMEBQYBB//EAEUQAAEDAgMEBwQGBwcFAQAAAAEAAhEDIQQSMQVBUWEGEyIycaGxQoGR0SNSYnKywQcUJDNz4fBDgpKiwtLxFRY0U2Oz/8QAGQEBAQEBAQEAAAAAAAAAAAAAAAIBAwQF/8QAJhEAAgICAQMFAAMBAAAAAAAAAAECEQMSMRMhQQQiMlFhgbHwcf/aAAwDAQACEQMRAD8A9wQhCAEIQgBCEIAQhCAEJuvWaxpc4w0CSVg8ftepUqmoHFo0aAdBz5nU/wAkB6AhYbCdJ6re9DhzsfiPkral0sZlOZhDotwJ4SL+SAs9s7VbQZJu491vH5AcVT7N6TkwH03F0XLRm8SQNB8VQY59So81H9on6twOQjQKf0RP07t5yH1agNThNr0qndeCeG/4G/kpzXA6KvxWApVO+xpPGIPxF1EOy3sI6ms4fZf2x4A6tHggLxCpRj69P97RLh9an2v8phwHipWE2xSfYOE8DY/AwUBYIXGuB0XUAIQhACEIQAhCEAIQhACEIQAhCEAIQhACEIQAhCEAIQhACEIQAhCEAIQs/wBKdrdW3q2HtuFyNWt/In58kBV9KdqdY7qmnsNNz9Zw/IevgFnaj4Hl4ncEqoYGtlXZ8zmkxAeItG86rUY3RaF7eo6yXBwbOUwQT42jzUips90kthwkxldp7jCq6j/2cDiGeZarDEvBa6CtonYbe0tN5B5gtKk4XadSmcwN9JIDrcJ1hI2hiXilUhx7pScZVDaR7DZAsRIgmGzAMGOayjdi9wnSt39owH7pjyPzVizbdJ5GV2U8Dbh7istVoMtDiJtDhmE+IiEzXw5bFwcxgZTMngAbrDbRvKWM8CuYmnSqiHtDvEcxMHdZYQVXsJAJbFt4n3HcplDbdRupnxH5hDTUf9Jy/uarmcj22/A3HxXf1vEU/wB5TFQfWpm/+F1yfeqjC9IGnUFvMXHzVpQ2o14s4Hfu3eiAlYbbVJxyk5XfVd2T5xPuVi1wOirarqdQRUYCOYB/4TB2c23VPfT+6ZH+F0x7oQF0hU+fE09Q2sOXYd8Db4FOUtuU5yvDqbuDxl89PNAWiEhlQHQgpaAEIQgBCEIAQhCAEIQgBCEIAQhCAEIQgBCEIAQhIrVQxpc4w0CSTuCAibY2iKFMvNzo0cT8t68+r1XOcXucS51yf6/qwUrbO0uvqZjZoswG0D5nf7huVY50uDQbu98W18kByoAQ6dRcRyyx5qvAsPvN9XFTAG5qjW6AecsnzlQ3VrZReINwbdk6W47wq8HN8juIDcgaTJGTyLf+VKqtJaSDIBA8x81zG4UFjTvLmA2jVzQd53SnH0+qpunQOBkEHe0aazPJcm5/R1Ucb8jGNqO6t0Rpx56Ql4/E/RkHi3d9obxZI2gwtpnMCDb1G5Jx7uxqIkfiC6nAn1MQDl+9uvxSMW8F1KD7c8E3XpEES3fE67jaRvUbEN7VO+h4zwHvQFo+q7rmyZAYbG4ub2PgE6wMOaWReOyY3Ddooe2XEYsx9UflwlJo4wybb72ncOCG2dDgaRqTpPZi5vYZhaYgbgpBwrxECeGWHelwquliAcORvt46jcrVlYZhBix5fVSithdDaNRtg4+8z66Kxpbbe3vs94/qCqJ1YzX3kwASJiA6InSFZ0sHDGSXtLmFxIh4IblzG0O3jcVlGqVl7hdvMPtRycrBuKa4HMA4HXQjQblj34F1oLX20ByHWxymCbRuO9N9qmfbpngQf5ehWFGuOAp60nOpukd0wNfqnslOD9Zp6FtVvPsO+R8llqG1ao4O9fhr5Kxw+3wLGW+YQF2zbbQYqtdTOnaED3O0PxVjSrNcJaQQeCpsNtVrxEtcDqPHiFQ9MvoaNOrhz1TnV2tdBDQWw4kQTl1AWN0albo3SFgcP0lxFLvjO3ifycLFafYO3G4nNDS0tiQec6fBTHImXLFKKst0IQrOYIQhACEIQAhCEAIQhACEIQAsd0q2rnd1TD2WntHi4bvAevgrPpRtjqm5GGKjt/1Rx8Tu96wznTYQSdP64IDr3k9kRMHwtrPLQKM99qYG8OLjxJpsmOA8P+UPfw30SXHjYm3AA+i5Ut1fNhiOLmNaPP0W0YxBrHrK1tcwvBGpPHdlUegbn7k/5XKfWZlLgYk5i6L3zVJjlZQGU72PsgcPZctOZa4quAGN39Yzh9aUvabwacfaZ+Jqj42nlcwOaRFQG3IO0T2JwrXUswkfSNA3WzjWEJ2RLrVJFj7TdD9oKNtim00zIbMtvAnvDfCafcb9Rz380xtF5yWO9vqENLXG4lwLCDfrW633EHX7Nk1jsOX1WuBA1tlIFgN4JvMblExlR0s/iDTwPJPtxBLhxg/6UNDaBL8USBY051B0ICZBu4HUG8yCJAjVSMS4MxJbOlOPMFJwlb6SqZiS38KGFdTg0ePnoVLY2CPDcfDcbJeMY00CIF2i4gHdN12qwZ6YFgQ6Y1NgRczCAbpt+jxB3y33dl/ktGWuDKMOmaNQQQCP7PhB81QOp5adaCb7iPqtMCRxngruhi2up0eLabw62hOW3xBHuQpE3GF3UMzsDmzS0M+2z2SI80w2q0UKpBc0jrSAZy2c/KIMsMWEKViKjThmwR/Zfjpopj9mrD+N6vWG2RmYFr+sMMcGOgR2ZGRjtWnLMkjuqI3B5myM4ADXQ4B7RLQ4CW30P1FPwFNpNXs3Lm3FjemzeLqNsUuLe+R9HSnQ+wRvBWGpkFuFPshr9D2HXvcHKe1H91M48l7OrquOUOzZXyIIm86gx4aqds3M6jUBDHTSYb2I+iAEa3EJxldrqNaWu35QRnaPo2kDKZaBJ4b0qzboojWAuwvaeWnz9VpOglea1QECcmoEaHl4rPVKTXOdle3vOsRl3mN0K+6E0XNxDpFjTN7Eat3heWPzPdKunyblCEL1HiBCEIAQhCAEIQgBCEIASKxOU5QC6LA2BO6TuCWhAec7cwdelNasJzEyQQQTBMAagQD4QqV7T2pOgqXH2Q0EDlJN1vOn0nDADe8D4h1lhS3M6BZgfUa48nEm390eYWoxgynL8g1c1reQEuB9W2XKVQZaYFyX08x8HVAB8Le5dwzu4BYdXm5knqgSfh4pui2GUN3bb5F/+5aYcruu4nXI38Lz6lM033EXOY2NtLX+KVUpnI5x0IaD/g8tNFyl3v63uYhBe415LqXd7/E/Ued4/NcxVN3VtaBc1QbEG0k7jrCiVcS3NSvo4/gcn6lZpLb+1+TkojVHMVUcAM7I7QuW5d/EQoW0arHNaAIJqMabk6nhE7lMxtUENAPtt8jM+S7tOqXNaCZ7bdb75QoMbgBNOHa1gweMJFSkW1A06gHzykKVVf2mWFnE2tfKb2i6YxEGtTN75s19YAgXmLwhoztUftT7ewOXBRKDBnqRa7fTl7lPeA7FOJJvSBMw72ogC1oC7SwQzPIIu4QDIiByB1KGFbX/AHev1fUJb3uzUz4/kuVATh84FoGpHEDQ3TtXCVM1OGO0O46WvayAkPvRqnW3qD/JaLYJJwzQWZhNTeD7b9xhZxjx1VVpIm1t+nBaboxV/ZWH7T/xvRlRImAZSdGYEAUKJ0cBP0knheBfkmadTVjahDXOqDUG1ot4Ep3Y7/OjS/1qLUANYggEZ3682tK5tlChWqU3w0gyWiT90xp92E1gKxouhzSezTb2b6ZgPjB+CTiGAVoEi7DYm0ioErFtIqCD/wCvWD7Txy3FTfc0k7Nqtphzahynq2C/EBwKb2e9pp1ADqwf/k0HzC5jKjusbmyn93xH/tHPiotWu3roLYEjTmx3DW4lXtRlFdXqdp33j53Vz0MqEYoRva75qixBb1jgJAnd4DcYhJNrseQeWZrviLea8ifvv9Pfd46/D1ytj6dMTUe1kfWcB6qsxHS3CtMdbm+6CR8dF5ZVLGntuE8zdGz9oUm4imZkTcAT47r2Xp2PIontGDx1OqJpva4cipCx+xsLhauJcWZTFMOGRxbBzGZa0iLZVsFSdoxqgQhC0wEIQgBCEIAQhCAyn6RD9A0T7TjA1MMdHh2oWO0cdIBfAGnYDWg+PNa39IDrUWC7nF0AcewPdqscXAmSbOIIaNfpKgkH3NWoxiRUgMsTFINtxJB8pHxHFSaNEMeGPIIYGEDnLc1vasD8k1m3ABretAga3yf7UmmYe92/ILnmyVpgiQaBA+sB/lHzTb2wGmO8Rz0eyREJVMxQ8akf5WBIc4v6oNGnGwkuBFzusVq57kCaucOb3TBPoQpNK4aTEk6nxTtfA1M7bAyHaObu9/MLhwtRuQFhkmANZMF0W8F3evcCsZhSMkOaZeBYjnzEeKTtHDublJEdsb54pvGsq9gZHd8eyeBTkkGlmkA12gza0b53LzmHXOuLnf6LnWONWmDp2t3IK8pMY4smDLng+EGFU40BuKa0aSYH90H5pZtBj6mXF1GtFgwR8Z+K5SxRv2TrqPAcU9iKYdjKwduaPySv1QXgEkO+SGFVRxA6iPD1CsGYgS3dY/6VXUqX0E3i3qFJFPSOHyQD1J5muQTHZB5y0AfmrbZbQKNBrHOAcTMGdzj8ZCqMJT7GI8afoArTCsHU4aw7xvx7NT5KZFRHMM0spCqHSOrbaNwvEzzKaLXmq89ns1DxvLG/kQlPoj9UmL9Ud5G5dwNOXPMu74m8+wzioZZHpuNQh+Q6U3ajSXx5HySa1TMcwDoBZqI7tTtfmn9mO7PhSpjTgXpGzs0xIA7e7hUdz5qTSJjMTLg7W7PdDzPqkY1/0rbjRvm2oE7RM1C2Ae/r/EJ58Uzh6YLrt0tY/bqeH9BSCBihD3eI9Al4Gs1tRpdETeRI0ISMUdBGgHjaefFcbljuwdxJt75svO+0j2QfsLnaGFw9VhIbTdA7wIOmsjdZVbOi7M4LHZSMrgDpeN97e5Qsbh87Hdm0G45eCVg8W9ryWucJAjePa3G0LrsiFCXhmq6NYZ+FrmpUBdT6sguZ24ksMwLxY3hbzB4xlVoewy074I9V5vhttvLYc5s5XDuRJg5QYNhMSpwxbqmy6VY/2ZJfl4XGhN7kLrjkq7EZIyu2bSrtag3Wqz/ED6JOB2xRrPLKbsxAk2IEWG8c15A/b4iGs04mPIBab9GuPNTE1AWgfRE2+81Vum6RzcGlbPSEIQrJBCEIAQou0tpUqDDUrVG02C2ZxgeHiqPA9PsBWqtpU64c5xgdl0HXeRG5BZD6eVPpKA0gPNvCdf7qxdSo2m0SQ0Dqrkx3Rmv8Ve/pA2zTLg6lVpvDWXDXNNzmBGuuUk8V5HjMS6u49a5zo0ALQBu320t8FjdESdGxd0ioaZifps+m4fyUxmKYRmzNDajRBJ+q1zI4yZ8gvPxg4Ew+2ncI/Eu0KLiWnMSQRAlsa2F3aLNmTsz0LE0GtsNA+PgYSMO8CCeP+5N06jzRpkk5nP7Rt/8AQnlqAp+z6cuaDv194ef68FU5axbMH34tvWMN4yu3fdXa+JaXU76OP4SE5Uw2Ws2C4AMdF+bOK5jnQ2gdYvEa9lcF6i2lXIFVMU2W30PHkQkYzFg9X29Hg97xUepiwSPo2W5ETYjcff7kmu0OFMhoBNSIE3t48SF6TSVjK8upXmHg6ynalUF4JDDDT7LeLeSrsRh3Zqf0Z72kuM+F+K5EOjKWwNDPLjdYnYaaLno00PxLiQLsO6d7FPo7RaCfoBLTEggSY10Vf0SJ/WHfcP4mKDUd2ql3Dt7iiNk6SLk46gaZacO4UyNARETwBG9OuxWHdAdTqCLAQOXA8lniDl1doQOG9PvpVMzQHSZMX3QVVE7FixmFHWAGsM8ZuyTEaR2bLtKthw2kwVTkYZaSDJkO1MCe8T7lX08/bHtCJ8wfIKEC/LT8G5bDhHpKmSNUjRYmtR6rqm1md0tk21EAp3ZQpgvmpTOYg94W7IbHkszUq1MzpjutzfF0eV0UariWuyNMDhuIuT8Ampu/4arZGzurN3NIyBtnA6E/kmKWAfTcTEj6SL8Xhw8pVA9sBpFMOvw1OY9n4JmtXInskXB32sLf1xWSj2Gxa0sO4Vi4tInPfxc0jTjf4Jv9UeC52UxLrx9txHkVXU8S4zd40PfcI4iPd5pWIx9QNIFR+UEe0TbfrroVGjo3ZEetScT3XWGsH6zk25gINt1wnqe2a7auQVOzO8NPszvCfxOPfUGVzg4cIaL6bgvNOKi+T24ZNx7cFRWwDLwHNt7LvmCVxrj2YMEsF4B4bjber3GbFxB0NdkCDbMN5k3H9BUOGkimGkF2SAdR7G7eskmjpFplpgMkjrSCN5DSItbTmr7YTM2xa7YEtbVBjSQJss9g6Bg5gHO3QHjdvjmrDYG2DSwlei6mCXmrNyAMwLYFr6Lpj5OeXgw62/6Jz+1VP4R/ExYYLc/oo/8AKqfwT+JqyHyRuT4s9UQhC9R5DjnQJO5M4nFNYxz3mGtaXOMGwAknTgubQqhlJ7nSQ1pJA1iNyynS3a9P9WrUnPIqvoFwYM1w4Ea6HesbNSs8o/SBUr43F1Hsex1EGKWd5ADYFw2LEnNulUn/AG4/LBxFNpJM5Wk2gQLkc/irUMGXfcE/CAfVOtoA79TF58Ny57P6Oixw+yopdF2+1ine5oHq4rcdE+i+Fp0g44h7nOJJDg3jHDSB5rPjDOtBaZ0vG+N/NbDZWCd1LLt0+s3Xfv1WOclwi1ixvlnMT0Wwjyf2lwEyBlEDlCZPRPCthzcRMFsDK2LHxVicC77H+NvzSKuBeBfJqPbbx8VPUn9G9DF4ZX4nENpNyTIc4tBsNA50n3CPen9n1BnEOHs7+T0xiqDsxsNIsQfZPzUno+36ZoIFr7tzY3rvKpxqzyPG0SatYZxcWpmL82/17kztGq0togEWafwhaYntTAjLHebxPPwXHObmBlgABHebvLefIrl0VspWTozFk3UrCvGahcfvTvjc1ap72ZmnMy0+01JqVGS05qVj9Zu8QF3tG6P6INV4DqGZzZzPJuNTJVXtN307/wCuC0BxVIkO6yjADvbbyn4QVGrYum4hwfSLcsWcOIuLck2RlMgdGMRlruMHuHh9Ziq6mMu8we/wPNT8BUH6xVI0yuiNO80/BV5xEE2Pen0C5PI0VKPYSMcMpBnfuPNPvxpBvMgnceB5KKa/ZiOKlVsxcDGpO/iP5p1WTodbjsuc30G48T81Fq4swBe2WLHkE7SY7rHDfAt73J1mHcWMMCCWgH03WRzbCiRBjCSZ+q2fi6PVcwmOyhoG8Qfh/JT2YF2ep3ey2TJOkONrKIWEtZYWb/pTZhoeOPeGtDTADwdN+a3kSm6u1XOa7TtDMbcANOGgXWyGHgHA/CCm24kPY97coa4WNxEATu5hVb8hK+DtV13kuExy+0R5LuOcA2pB3ceTk4C+qHlpYQREgk7jHkma9Go4PHYuI1PPkrTSRmrImII/WBcXI8xCnQOPmmThK5e2o0AFsaZt3OOCkVMXiWCXSBMau/2662XnywcnaPZ6eajGmQW4nEADLUNxeHDeG8+Y+Kj4GoW06TmmHNacpGoIBg/5U8zaLvafQG6wqOP4YSaHaDXZmd5xsKkGQ/iznpySbbrsXBRjffn8OjpBiYtXeb7yDv5qRsJxex8nV5J5lxJOnim8Pi8xANSiJIEBlTjxy2T2wqmc1C4CQ8iI4BgWP3duDIJY7fJnIW2/RMf2mp/CP4mrGVmw9w4Ej4GFs/0T/wDlVf4J/E1ZFe5FZPieqoQhek8gxjqYdTeCJBaQQvJ+nlGo6vVgxNBrWFwMagEzwFwV61iu47wKynSPCGpQIa3M4doC02uInmApkrRUXTPGjWLXZSDAa0B0dkl5Asd99VPYe0zhDTO72j+assOwvawENzGn7UMbLspvpl5KoOwyyoKzKjhnZlDDdsin2XW4BvA7/BQdP9/ZJo/2Q+0LeL5Wp2A2aU8SfxOWOwzqv6zTY5g6nKwtqDUugFzZBjWfhvW+2Ec1JpIZbgxo3nl/V1cOTnl4/ljzBdvv9EjaZ7A+8EbUxGTqyA0gugiGjgJsNwJsqwY91QAdUQM2o5Cfqqpv2s54o+9CnDSOP5FcqSIkRKn7HpvD5c1wHa9l3u0UrbLS/IA2TJ3RFt0ryLHcdj6TzJT1Kanhi49kEwLwJXXUS0wQQYGtuKs9iMLAesAzENm7Te+Ya8VBx1UOqvIiJAsQYhoBBjmscKhsI5byajAeuYgw0E2+kZ+JKLVyqewN3bZ6pi+Q9R8GU9E9lt/YqfmpeHbDQOChU2Ahs/Uqf6lNw1QuaHEQTewt7l6Y9zwMt+jNEOrEE+wfxNVbiaXaf4lXfREA1nCR3D+Nip6wGZ/aPejd8kcOxLYx1f5+quqtAEU9LE+irMVhmhrC0k9kkybTJ4e9KLrwASc0HtHx9E6ZLkTcNTH6y4AgtJAndcuAUtjgMNSvZr2yecEfJVOCp3cI7Qaw6/aO9cxdRzaGXK3KajCDYmS8NHODI8FWlGKRLfjxNV2UDMwA3jc4cFAwrw4RplcQb8GPj0U1mFb2mmDYRGntCR5KFsWgWUWyQc0Ef4Hgz8fJUok2cxdVow9Z2Ydk2H90WWb2LtEHD1W2g9Y2b27LDMRu9Fotu0i7DPbMBzoP+UD3LKYPAmhSe0uzGSdI77Hs4/Zn3o0VF9jUbDaAwjMLECfEKc6kC1rTUYO08y5xAEyBJi38wqjYY7L/AL1P0ITm1W/Ru+6D8HMK2hZIqhnaaK1N5bBOUl1pA1Ag/FM7KeC2SS45iTFtRx3ayqjo9QzCqP8A5H3wW6QrPY1OKe++U2A1yt0Fgpn8WVjaUkySzoy54zNFjcdpu9N0NiVmMAdTNnnSDa97HgVLpbYY0yATlN5hnu7xVhQ2+X9xjib6uBsBJsG/mvPqmj0rP+FYzZUQRQiN8OtHiUvCYRzHOIDQHbudpNlo8LjhUIaModwdIGkzIkcPimX4tkkPpOsYnLI4SDrCxRfMWV1Yvs0eeY394/7zvUrYfon/APKqfwT+Jqcq4DA1CZhrpv2nNPmYV50J2NSo1nPpPJlhEFwcNWncJVRi7MnNOJtUIQu55xrFdx3gVUK3xXcd4FVCAyfSvo4zqa1SmMpDWkt3RTDrDhIi2nYCy2NYaYYCILabgRzbTd/uC9Uc0EEESDYhUG3OjLKoe5gh5pvAbuzOEZhex8lMo2XCdGGLiG4dotDTO7SmD6rTbJql1JpIZcA2p0xuHBqp9rbNdTqhoBinTc6Ta2QCRxCt9k2osm0NH4QmJfZOeV8fpNbUdOp03HL6KNtSs/sDM67j7R+qdU7SqguMEHs7r7zw8PNGJwT6r6YaCAA4klrgN0btdVWRe10RhfvTYzRxHWVS4CBBsb6QD5ym9oPy1aZsYBPwLVY4bYr6dxDtRa0Teb/Bdq7EfUeHOIaA0gQZNyCuST6bXk7trrJ+EVuAOd2Y+1Lo8f8AlQKTe3V/iH0atPhdgZCCKloiITVPo0AXHrCczs1mjlbVZKLcEioTisrl4KPNNkir3B99vqFpqXR6nN3uPKwS6/Ryk4RLwZmQfyIgqceNp2zpmzRlGkeeNPZH8Op6vU7BWY0HcFoNodFg2m4iqAGtdMsi1z7PjwWeoVQ1oGp5LptGHLPI33LfY7nDryy7jRcBeNXsE+6Z9y46g3M+TAzH3aKBgdqCkXlzBDmkTOnaa7hfSPemcVjTncQ0EZjBAOngsWeCJlFvgf2c5vUiScxzk8BLnmB4ae5LwhALzc/TO4CwaAFU4Go4My7+0SAOLifzTtLDPMi7szs0eMcVL9VHwiem/JNGJa2u+47VNoudIc4/JQcftDsubGjxBnXLUBBFtDHmpVLY9UnNldpFx7/aspX/AG/UIuAbcp5clPWnL4otQRE/6peez/XwRgGVnNa0AGOAA08SpNTD06UdbRF9CXfJNPxlA+xUHgQR5wm0l8pGuESRV2NiKgyuIa0mSCRy4DkmcD0ckODnA2APCxeLW8Ux/wBRI7hePF0eiRgttVQXXnkQDvcsWSPNiolxgNktYYNSnlJEgG9vExoeCn09mtGWSSATBERcNN7cR6LL1K+b2GN+6CPzhP4DHvpAhsQdZErF6n7HY01PZtPc2IJFrTOvdgX4pjZGFYATlGYQJ3iAANeQCh0dvu9pgPgYT+x9oMOYHsmZ7UDed+mkfFWssXwyuxUN6HVA4uOJDpJMOpnz7eqs9mbHfSIfmbmAILAJBkEWNoG+IV3vHC/8l1dLZtIbw9ENaGjQAD4KprdJqQnKHPjeIA8/krlhMAnf8yFDxeyKNQy6mM3Edk/ERKiSfgf8Kp3SYH+ykc3fyV70F2g2pXeBSaw9WTIiT2m20Cpj0bpuALKjwDxg+olX/QnY/U1nuzl0sI0je08VEFk2VkuzZoQheowaxXcd4FU8q4xfcd4FUyAUuQgFdQEbF4BlSM7ZjQ7+Y8DvG9FPZ1ICBTaB90fJSlR7X2y+lOUNPiD+RUyaXILhrY0QSsLV6UYhxMFrfBo/OVFqbWrnWq/3GPRcX6iK8Cz0JxUWrtOk3Wqwf3gvPKlQu7xJ8TPqkrm/U/SMs3NbpHRGjy7wafzAUOr0sb7LHHxgfNZJCh+pmDRVuljz3WNHjJ+Siu6S4g6OA8Gj85VOindwHNc3lm/IJW0Nr16jHNNVxkaWAPKwUHZxNUHQZTBWowuw6UAnM6eJ+UKYzBU291jRJE2XTpSlyytWZkYDNY9rkBKl0tkOPsu95j5LShC1enXlm6lCzZDmkOaG25ydx3iPNdb1tPTM0fEf7R5q9VN0m2g+jTBZALjEkTFt25dklBG1QxiekDqQGZocToNPG/AeCq8R0jrvs2GD7Iv8Sqp9QvMuJceJMpbQuE8rfBDkKJJMuJJOpJk/FLaFwJ0BcSTmVNYemQ4zzj4k/mn4SmhLoAEtq5C6ApYFhLaE2EmrVLRIWAv9h1nZsmrYnwV0sU/aVSlUc1hgTp7grvC7UeYmDPL5L2Y5axpneMXRY4zHU6LQajg0GY1JO8wNSqbEdLaY7lNzuZho/MpHTOiDSZUPea6Bwh0T6BZRqZJtPsQ20XtTpTWMBrWNA5SdTx+S0v6Odp1Kteo17p+jJ0H1m8AsE1q2n6MB+01P4X+pqmE25q2RZ6WhCF7j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UUExQWFhQWGB0bGBgYGRoYHBwfHx4aHBoYGhwcHSogGBolGyAcITEhJSksLi4uHCEzODMsNygtLisBCgoKDg0OGxAQGiwkHyQsLCwsLCwsLCwsLCwsLCwsLCwsLCwsLCwsLCwsLCwsLCwsLCwsLCwsLCwsLCwsLCwsN//AABEIAKwBJgMBIgACEQEDEQH/xAAbAAABBQEBAAAAAAAAAAAAAAAAAgMEBQYBB//EAEUQAAEDAgMEBwQGBwcFAQAAAAEAAhEDIQQSMQVBUWEGEyIycaGxQoGR0SNSYnKywQcUJDNz4fBDgpKiwtLxFRY0U2Oz/8QAGQEBAQEBAQEAAAAAAAAAAAAAAAIBAwQF/8QAJhEAAgICAQMFAAMBAAAAAAAAAAECEQMSMRMhQQQiMlFhgbHwcf/aAAwDAQACEQMRAD8A9wQhCAEIQgBCEIAQhCAEJuvWaxpc4w0CSVg8ftepUqmoHFo0aAdBz5nU/wAkB6AhYbCdJ6re9DhzsfiPkral0sZlOZhDotwJ4SL+SAs9s7VbQZJu491vH5AcVT7N6TkwH03F0XLRm8SQNB8VQY59So81H9on6twOQjQKf0RP07t5yH1agNThNr0qndeCeG/4G/kpzXA6KvxWApVO+xpPGIPxF1EOy3sI6ms4fZf2x4A6tHggLxCpRj69P97RLh9an2v8phwHipWE2xSfYOE8DY/AwUBYIXGuB0XUAIQhACEIQAhCEAIQhACEIQAhCEAIQhACEIQAhCEAIQhACEIQAhCEAIQs/wBKdrdW3q2HtuFyNWt/In58kBV9KdqdY7qmnsNNz9Zw/IevgFnaj4Hl4ncEqoYGtlXZ8zmkxAeItG86rUY3RaF7eo6yXBwbOUwQT42jzUips90kthwkxldp7jCq6j/2cDiGeZarDEvBa6CtonYbe0tN5B5gtKk4XadSmcwN9JIDrcJ1hI2hiXilUhx7pScZVDaR7DZAsRIgmGzAMGOayjdi9wnSt39owH7pjyPzVizbdJ5GV2U8Dbh7istVoMtDiJtDhmE+IiEzXw5bFwcxgZTMngAbrDbRvKWM8CuYmnSqiHtDvEcxMHdZYQVXsJAJbFt4n3HcplDbdRupnxH5hDTUf9Jy/uarmcj22/A3HxXf1vEU/wB5TFQfWpm/+F1yfeqjC9IGnUFvMXHzVpQ2o14s4Hfu3eiAlYbbVJxyk5XfVd2T5xPuVi1wOirarqdQRUYCOYB/4TB2c23VPfT+6ZH+F0x7oQF0hU+fE09Q2sOXYd8Db4FOUtuU5yvDqbuDxl89PNAWiEhlQHQgpaAEIQgBCEIAQhCAEIQgBCEIAQhCAEIQgBCEIAQhIrVQxpc4w0CSTuCAibY2iKFMvNzo0cT8t68+r1XOcXucS51yf6/qwUrbO0uvqZjZoswG0D5nf7huVY50uDQbu98W18kByoAQ6dRcRyyx5qvAsPvN9XFTAG5qjW6AecsnzlQ3VrZReINwbdk6W47wq8HN8juIDcgaTJGTyLf+VKqtJaSDIBA8x81zG4UFjTvLmA2jVzQd53SnH0+qpunQOBkEHe0aazPJcm5/R1Ucb8jGNqO6t0Rpx56Ql4/E/RkHi3d9obxZI2gwtpnMCDb1G5Jx7uxqIkfiC6nAn1MQDl+9uvxSMW8F1KD7c8E3XpEES3fE67jaRvUbEN7VO+h4zwHvQFo+q7rmyZAYbG4ub2PgE6wMOaWReOyY3Ddooe2XEYsx9UflwlJo4wybb72ncOCG2dDgaRqTpPZi5vYZhaYgbgpBwrxECeGWHelwquliAcORvt46jcrVlYZhBix5fVSithdDaNRtg4+8z66Kxpbbe3vs94/qCqJ1YzX3kwASJiA6InSFZ0sHDGSXtLmFxIh4IblzG0O3jcVlGqVl7hdvMPtRycrBuKa4HMA4HXQjQblj34F1oLX20ByHWxymCbRuO9N9qmfbpngQf5ehWFGuOAp60nOpukd0wNfqnslOD9Zp6FtVvPsO+R8llqG1ao4O9fhr5Kxw+3wLGW+YQF2zbbQYqtdTOnaED3O0PxVjSrNcJaQQeCpsNtVrxEtcDqPHiFQ9MvoaNOrhz1TnV2tdBDQWw4kQTl1AWN0albo3SFgcP0lxFLvjO3ifycLFafYO3G4nNDS0tiQec6fBTHImXLFKKst0IQrOYIQhACEIQAhCEAIQhACEIQAsd0q2rnd1TD2WntHi4bvAevgrPpRtjqm5GGKjt/1Rx8Tu96wznTYQSdP64IDr3k9kRMHwtrPLQKM99qYG8OLjxJpsmOA8P+UPfw30SXHjYm3AA+i5Ut1fNhiOLmNaPP0W0YxBrHrK1tcwvBGpPHdlUegbn7k/5XKfWZlLgYk5i6L3zVJjlZQGU72PsgcPZctOZa4quAGN39Yzh9aUvabwacfaZ+Jqj42nlcwOaRFQG3IO0T2JwrXUswkfSNA3WzjWEJ2RLrVJFj7TdD9oKNtim00zIbMtvAnvDfCafcb9Rz380xtF5yWO9vqENLXG4lwLCDfrW633EHX7Nk1jsOX1WuBA1tlIFgN4JvMblExlR0s/iDTwPJPtxBLhxg/6UNDaBL8USBY051B0ICZBu4HUG8yCJAjVSMS4MxJbOlOPMFJwlb6SqZiS38KGFdTg0ePnoVLY2CPDcfDcbJeMY00CIF2i4gHdN12qwZ6YFgQ6Y1NgRczCAbpt+jxB3y33dl/ktGWuDKMOmaNQQQCP7PhB81QOp5adaCb7iPqtMCRxngruhi2up0eLabw62hOW3xBHuQpE3GF3UMzsDmzS0M+2z2SI80w2q0UKpBc0jrSAZy2c/KIMsMWEKViKjThmwR/Zfjpopj9mrD+N6vWG2RmYFr+sMMcGOgR2ZGRjtWnLMkjuqI3B5myM4ADXQ4B7RLQ4CW30P1FPwFNpNXs3Lm3FjemzeLqNsUuLe+R9HSnQ+wRvBWGpkFuFPshr9D2HXvcHKe1H91M48l7OrquOUOzZXyIIm86gx4aqds3M6jUBDHTSYb2I+iAEa3EJxldrqNaWu35QRnaPo2kDKZaBJ4b0qzboojWAuwvaeWnz9VpOglea1QECcmoEaHl4rPVKTXOdle3vOsRl3mN0K+6E0XNxDpFjTN7Eat3heWPzPdKunyblCEL1HiBCEIAQhCAEIQgBCEIASKxOU5QC6LA2BO6TuCWhAec7cwdelNasJzEyQQQTBMAagQD4QqV7T2pOgqXH2Q0EDlJN1vOn0nDADe8D4h1lhS3M6BZgfUa48nEm390eYWoxgynL8g1c1reQEuB9W2XKVQZaYFyX08x8HVAB8Le5dwzu4BYdXm5knqgSfh4pui2GUN3bb5F/+5aYcruu4nXI38Lz6lM033EXOY2NtLX+KVUpnI5x0IaD/g8tNFyl3v63uYhBe415LqXd7/E/Ued4/NcxVN3VtaBc1QbEG0k7jrCiVcS3NSvo4/gcn6lZpLb+1+TkojVHMVUcAM7I7QuW5d/EQoW0arHNaAIJqMabk6nhE7lMxtUENAPtt8jM+S7tOqXNaCZ7bdb75QoMbgBNOHa1gweMJFSkW1A06gHzykKVVf2mWFnE2tfKb2i6YxEGtTN75s19YAgXmLwhoztUftT7ewOXBRKDBnqRa7fTl7lPeA7FOJJvSBMw72ogC1oC7SwQzPIIu4QDIiByB1KGFbX/AHev1fUJb3uzUz4/kuVATh84FoGpHEDQ3TtXCVM1OGO0O46WvayAkPvRqnW3qD/JaLYJJwzQWZhNTeD7b9xhZxjx1VVpIm1t+nBaboxV/ZWH7T/xvRlRImAZSdGYEAUKJ0cBP0knheBfkmadTVjahDXOqDUG1ot4Ep3Y7/OjS/1qLUANYggEZ3682tK5tlChWqU3w0gyWiT90xp92E1gKxouhzSezTb2b6ZgPjB+CTiGAVoEi7DYm0ioErFtIqCD/wCvWD7Txy3FTfc0k7Nqtphzahynq2C/EBwKb2e9pp1ADqwf/k0HzC5jKjusbmyn93xH/tHPiotWu3roLYEjTmx3DW4lXtRlFdXqdp33j53Vz0MqEYoRva75qixBb1jgJAnd4DcYhJNrseQeWZrviLea8ifvv9Pfd46/D1ytj6dMTUe1kfWcB6qsxHS3CtMdbm+6CR8dF5ZVLGntuE8zdGz9oUm4imZkTcAT47r2Xp2PIontGDx1OqJpva4cipCx+xsLhauJcWZTFMOGRxbBzGZa0iLZVsFSdoxqgQhC0wEIQgBCEIAQhCAyn6RD9A0T7TjA1MMdHh2oWO0cdIBfAGnYDWg+PNa39IDrUWC7nF0AcewPdqscXAmSbOIIaNfpKgkH3NWoxiRUgMsTFINtxJB8pHxHFSaNEMeGPIIYGEDnLc1vasD8k1m3ABretAga3yf7UmmYe92/ILnmyVpgiQaBA+sB/lHzTb2wGmO8Rz0eyREJVMxQ8akf5WBIc4v6oNGnGwkuBFzusVq57kCaucOb3TBPoQpNK4aTEk6nxTtfA1M7bAyHaObu9/MLhwtRuQFhkmANZMF0W8F3evcCsZhSMkOaZeBYjnzEeKTtHDublJEdsb54pvGsq9gZHd8eyeBTkkGlmkA12gza0b53LzmHXOuLnf6LnWONWmDp2t3IK8pMY4smDLng+EGFU40BuKa0aSYH90H5pZtBj6mXF1GtFgwR8Z+K5SxRv2TrqPAcU9iKYdjKwduaPySv1QXgEkO+SGFVRxA6iPD1CsGYgS3dY/6VXUqX0E3i3qFJFPSOHyQD1J5muQTHZB5y0AfmrbZbQKNBrHOAcTMGdzj8ZCqMJT7GI8afoArTCsHU4aw7xvx7NT5KZFRHMM0spCqHSOrbaNwvEzzKaLXmq89ns1DxvLG/kQlPoj9UmL9Ud5G5dwNOXPMu74m8+wzioZZHpuNQh+Q6U3ajSXx5HySa1TMcwDoBZqI7tTtfmn9mO7PhSpjTgXpGzs0xIA7e7hUdz5qTSJjMTLg7W7PdDzPqkY1/0rbjRvm2oE7RM1C2Ae/r/EJ58Uzh6YLrt0tY/bqeH9BSCBihD3eI9Al4Gs1tRpdETeRI0ISMUdBGgHjaefFcbljuwdxJt75svO+0j2QfsLnaGFw9VhIbTdA7wIOmsjdZVbOi7M4LHZSMrgDpeN97e5Qsbh87Hdm0G45eCVg8W9ryWucJAjePa3G0LrsiFCXhmq6NYZ+FrmpUBdT6sguZ24ksMwLxY3hbzB4xlVoewy074I9V5vhttvLYc5s5XDuRJg5QYNhMSpwxbqmy6VY/2ZJfl4XGhN7kLrjkq7EZIyu2bSrtag3Wqz/ED6JOB2xRrPLKbsxAk2IEWG8c15A/b4iGs04mPIBab9GuPNTE1AWgfRE2+81Vum6RzcGlbPSEIQrJBCEIAQou0tpUqDDUrVG02C2ZxgeHiqPA9PsBWqtpU64c5xgdl0HXeRG5BZD6eVPpKA0gPNvCdf7qxdSo2m0SQ0Dqrkx3Rmv8Ve/pA2zTLg6lVpvDWXDXNNzmBGuuUk8V5HjMS6u49a5zo0ALQBu320t8FjdESdGxd0ioaZifps+m4fyUxmKYRmzNDajRBJ+q1zI4yZ8gvPxg4Ew+2ncI/Eu0KLiWnMSQRAlsa2F3aLNmTsz0LE0GtsNA+PgYSMO8CCeP+5N06jzRpkk5nP7Rt/8AQnlqAp+z6cuaDv194ef68FU5axbMH34tvWMN4yu3fdXa+JaXU76OP4SE5Uw2Ws2C4AMdF+bOK5jnQ2gdYvEa9lcF6i2lXIFVMU2W30PHkQkYzFg9X29Hg97xUepiwSPo2W5ETYjcff7kmu0OFMhoBNSIE3t48SF6TSVjK8upXmHg6ynalUF4JDDDT7LeLeSrsRh3Zqf0Z72kuM+F+K5EOjKWwNDPLjdYnYaaLno00PxLiQLsO6d7FPo7RaCfoBLTEggSY10Vf0SJ/WHfcP4mKDUd2ql3Dt7iiNk6SLk46gaZacO4UyNARETwBG9OuxWHdAdTqCLAQOXA8lniDl1doQOG9PvpVMzQHSZMX3QVVE7FixmFHWAGsM8ZuyTEaR2bLtKthw2kwVTkYZaSDJkO1MCe8T7lX08/bHtCJ8wfIKEC/LT8G5bDhHpKmSNUjRYmtR6rqm1md0tk21EAp3ZQpgvmpTOYg94W7IbHkszUq1MzpjutzfF0eV0UariWuyNMDhuIuT8Ampu/4arZGzurN3NIyBtnA6E/kmKWAfTcTEj6SL8Xhw8pVA9sBpFMOvw1OY9n4JmtXInskXB32sLf1xWSj2Gxa0sO4Vi4tInPfxc0jTjf4Jv9UeC52UxLrx9txHkVXU8S4zd40PfcI4iPd5pWIx9QNIFR+UEe0TbfrroVGjo3ZEetScT3XWGsH6zk25gINt1wnqe2a7auQVOzO8NPszvCfxOPfUGVzg4cIaL6bgvNOKi+T24ZNx7cFRWwDLwHNt7LvmCVxrj2YMEsF4B4bjber3GbFxB0NdkCDbMN5k3H9BUOGkimGkF2SAdR7G7eskmjpFplpgMkjrSCN5DSItbTmr7YTM2xa7YEtbVBjSQJss9g6Bg5gHO3QHjdvjmrDYG2DSwlei6mCXmrNyAMwLYFr6Lpj5OeXgw62/6Jz+1VP4R/ExYYLc/oo/8AKqfwT+JqyHyRuT4s9UQhC9R5DjnQJO5M4nFNYxz3mGtaXOMGwAknTgubQqhlJ7nSQ1pJA1iNyynS3a9P9WrUnPIqvoFwYM1w4Ea6HesbNSs8o/SBUr43F1Hsex1EGKWd5ADYFw2LEnNulUn/AG4/LBxFNpJM5Wk2gQLkc/irUMGXfcE/CAfVOtoA79TF58Ny57P6Oixw+yopdF2+1ine5oHq4rcdE+i+Fp0g44h7nOJJDg3jHDSB5rPjDOtBaZ0vG+N/NbDZWCd1LLt0+s3Xfv1WOclwi1ixvlnMT0Wwjyf2lwEyBlEDlCZPRPCthzcRMFsDK2LHxVicC77H+NvzSKuBeBfJqPbbx8VPUn9G9DF4ZX4nENpNyTIc4tBsNA50n3CPen9n1BnEOHs7+T0xiqDsxsNIsQfZPzUno+36ZoIFr7tzY3rvKpxqzyPG0SatYZxcWpmL82/17kztGq0togEWafwhaYntTAjLHebxPPwXHObmBlgABHebvLefIrl0VspWTozFk3UrCvGahcfvTvjc1ap72ZmnMy0+01JqVGS05qVj9Zu8QF3tG6P6INV4DqGZzZzPJuNTJVXtN307/wCuC0BxVIkO6yjADvbbyn4QVGrYum4hwfSLcsWcOIuLck2RlMgdGMRlruMHuHh9Ziq6mMu8we/wPNT8BUH6xVI0yuiNO80/BV5xEE2Pen0C5PI0VKPYSMcMpBnfuPNPvxpBvMgnceB5KKa/ZiOKlVsxcDGpO/iP5p1WTodbjsuc30G48T81Fq4swBe2WLHkE7SY7rHDfAt73J1mHcWMMCCWgH03WRzbCiRBjCSZ+q2fi6PVcwmOyhoG8Qfh/JT2YF2ep3ey2TJOkONrKIWEtZYWb/pTZhoeOPeGtDTADwdN+a3kSm6u1XOa7TtDMbcANOGgXWyGHgHA/CCm24kPY97coa4WNxEATu5hVb8hK+DtV13kuExy+0R5LuOcA2pB3ceTk4C+qHlpYQREgk7jHkma9Go4PHYuI1PPkrTSRmrImII/WBcXI8xCnQOPmmThK5e2o0AFsaZt3OOCkVMXiWCXSBMau/2662XnywcnaPZ6eajGmQW4nEADLUNxeHDeG8+Y+Kj4GoW06TmmHNacpGoIBg/5U8zaLvafQG6wqOP4YSaHaDXZmd5xsKkGQ/iznpySbbrsXBRjffn8OjpBiYtXeb7yDv5qRsJxex8nV5J5lxJOnim8Pi8xANSiJIEBlTjxy2T2wqmc1C4CQ8iI4BgWP3duDIJY7fJnIW2/RMf2mp/CP4mrGVmw9w4Ej4GFs/0T/wDlVf4J/E1ZFe5FZPieqoQhek8gxjqYdTeCJBaQQvJ+nlGo6vVgxNBrWFwMagEzwFwV61iu47wKynSPCGpQIa3M4doC02uInmApkrRUXTPGjWLXZSDAa0B0dkl5Asd99VPYe0zhDTO72j+assOwvawENzGn7UMbLspvpl5KoOwyyoKzKjhnZlDDdsin2XW4BvA7/BQdP9/ZJo/2Q+0LeL5Wp2A2aU8SfxOWOwzqv6zTY5g6nKwtqDUugFzZBjWfhvW+2Ec1JpIZbgxo3nl/V1cOTnl4/ljzBdvv9EjaZ7A+8EbUxGTqyA0gugiGjgJsNwJsqwY91QAdUQM2o5Cfqqpv2s54o+9CnDSOP5FcqSIkRKn7HpvD5c1wHa9l3u0UrbLS/IA2TJ3RFt0ryLHcdj6TzJT1Kanhi49kEwLwJXXUS0wQQYGtuKs9iMLAesAzENm7Te+Ya8VBx1UOqvIiJAsQYhoBBjmscKhsI5byajAeuYgw0E2+kZ+JKLVyqewN3bZ6pi+Q9R8GU9E9lt/YqfmpeHbDQOChU2Ahs/Uqf6lNw1QuaHEQTewt7l6Y9zwMt+jNEOrEE+wfxNVbiaXaf4lXfREA1nCR3D+Nip6wGZ/aPejd8kcOxLYx1f5+quqtAEU9LE+irMVhmhrC0k9kkybTJ4e9KLrwASc0HtHx9E6ZLkTcNTH6y4AgtJAndcuAUtjgMNSvZr2yecEfJVOCp3cI7Qaw6/aO9cxdRzaGXK3KajCDYmS8NHODI8FWlGKRLfjxNV2UDMwA3jc4cFAwrw4RplcQb8GPj0U1mFb2mmDYRGntCR5KFsWgWUWyQc0Ef4Hgz8fJUok2cxdVow9Z2Ydk2H90WWb2LtEHD1W2g9Y2b27LDMRu9Fotu0i7DPbMBzoP+UD3LKYPAmhSe0uzGSdI77Hs4/Zn3o0VF9jUbDaAwjMLECfEKc6kC1rTUYO08y5xAEyBJi38wqjYY7L/AL1P0ITm1W/Ru+6D8HMK2hZIqhnaaK1N5bBOUl1pA1Ag/FM7KeC2SS45iTFtRx3ayqjo9QzCqP8A5H3wW6QrPY1OKe++U2A1yt0Fgpn8WVjaUkySzoy54zNFjcdpu9N0NiVmMAdTNnnSDa97HgVLpbYY0yATlN5hnu7xVhQ2+X9xjib6uBsBJsG/mvPqmj0rP+FYzZUQRQiN8OtHiUvCYRzHOIDQHbudpNlo8LjhUIaModwdIGkzIkcPimX4tkkPpOsYnLI4SDrCxRfMWV1Yvs0eeY394/7zvUrYfon/APKqfwT+Jqcq4DA1CZhrpv2nNPmYV50J2NSo1nPpPJlhEFwcNWncJVRi7MnNOJtUIQu55xrFdx3gVUK3xXcd4FVCAyfSvo4zqa1SmMpDWkt3RTDrDhIi2nYCy2NYaYYCILabgRzbTd/uC9Uc0EEESDYhUG3OjLKoe5gh5pvAbuzOEZhex8lMo2XCdGGLiG4dotDTO7SmD6rTbJql1JpIZcA2p0xuHBqp9rbNdTqhoBinTc6Ta2QCRxCt9k2osm0NH4QmJfZOeV8fpNbUdOp03HL6KNtSs/sDM67j7R+qdU7SqguMEHs7r7zw8PNGJwT6r6YaCAA4klrgN0btdVWRe10RhfvTYzRxHWVS4CBBsb6QD5ym9oPy1aZsYBPwLVY4bYr6dxDtRa0Teb/Bdq7EfUeHOIaA0gQZNyCuST6bXk7trrJ+EVuAOd2Y+1Lo8f8AlQKTe3V/iH0atPhdgZCCKloiITVPo0AXHrCczs1mjlbVZKLcEioTisrl4KPNNkir3B99vqFpqXR6nN3uPKwS6/Ryk4RLwZmQfyIgqceNp2zpmzRlGkeeNPZH8Op6vU7BWY0HcFoNodFg2m4iqAGtdMsi1z7PjwWeoVQ1oGp5LptGHLPI33LfY7nDryy7jRcBeNXsE+6Z9y46g3M+TAzH3aKBgdqCkXlzBDmkTOnaa7hfSPemcVjTncQ0EZjBAOngsWeCJlFvgf2c5vUiScxzk8BLnmB4ae5LwhALzc/TO4CwaAFU4Go4My7+0SAOLifzTtLDPMi7szs0eMcVL9VHwiem/JNGJa2u+47VNoudIc4/JQcftDsubGjxBnXLUBBFtDHmpVLY9UnNldpFx7/aspX/AG/UIuAbcp5clPWnL4otQRE/6peez/XwRgGVnNa0AGOAA08SpNTD06UdbRF9CXfJNPxlA+xUHgQR5wm0l8pGuESRV2NiKgyuIa0mSCRy4DkmcD0ckODnA2APCxeLW8Ux/wBRI7hePF0eiRgttVQXXnkQDvcsWSPNiolxgNktYYNSnlJEgG9vExoeCn09mtGWSSATBERcNN7cR6LL1K+b2GN+6CPzhP4DHvpAhsQdZErF6n7HY01PZtPc2IJFrTOvdgX4pjZGFYATlGYQJ3iAANeQCh0dvu9pgPgYT+x9oMOYHsmZ7UDed+mkfFWssXwyuxUN6HVA4uOJDpJMOpnz7eqs9mbHfSIfmbmAILAJBkEWNoG+IV3vHC/8l1dLZtIbw9ENaGjQAD4KprdJqQnKHPjeIA8/krlhMAnf8yFDxeyKNQy6mM3Edk/ERKiSfgf8Kp3SYH+ykc3fyV70F2g2pXeBSaw9WTIiT2m20Cpj0bpuALKjwDxg+olX/QnY/U1nuzl0sI0je08VEFk2VkuzZoQheowaxXcd4FU8q4xfcd4FUyAUuQgFdQEbF4BlSM7ZjQ7+Y8DvG9FPZ1ICBTaB90fJSlR7X2y+lOUNPiD+RUyaXILhrY0QSsLV6UYhxMFrfBo/OVFqbWrnWq/3GPRcX6iK8Cz0JxUWrtOk3Wqwf3gvPKlQu7xJ8TPqkrm/U/SMs3NbpHRGjy7wafzAUOr0sb7LHHxgfNZJCh+pmDRVuljz3WNHjJ+Siu6S4g6OA8Gj85VOindwHNc3lm/IJW0Nr16jHNNVxkaWAPKwUHZxNUHQZTBWowuw6UAnM6eJ+UKYzBU291jRJE2XTpSlyytWZkYDNY9rkBKl0tkOPsu95j5LShC1enXlm6lCzZDmkOaG25ydx3iPNdb1tPTM0fEf7R5q9VN0m2g+jTBZALjEkTFt25dklBG1QxiekDqQGZocToNPG/AeCq8R0jrvs2GD7Iv8Sqp9QvMuJceJMpbQuE8rfBDkKJJMuJJOpJk/FLaFwJ0BcSTmVNYemQ4zzj4k/mn4SmhLoAEtq5C6ApYFhLaE2EmrVLRIWAv9h1nZsmrYnwV0sU/aVSlUc1hgTp7grvC7UeYmDPL5L2Y5axpneMXRY4zHU6LQajg0GY1JO8wNSqbEdLaY7lNzuZho/MpHTOiDSZUPea6Bwh0T6BZRqZJtPsQ20XtTpTWMBrWNA5SdTx+S0v6Odp1Kteo17p+jJ0H1m8AsE1q2n6MB+01P4X+pqmE25q2RZ6WhCF7jT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uvafoundation.com/uploads/galleries/projects/BattleBld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8637"/>
            <a:ext cx="4724400" cy="21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5098</TotalTime>
  <Words>1767</Words>
  <Application>Microsoft Office PowerPoint</Application>
  <PresentationFormat>Custom</PresentationFormat>
  <Paragraphs>392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223</cp:revision>
  <dcterms:created xsi:type="dcterms:W3CDTF">2006-11-29T18:17:25Z</dcterms:created>
  <dcterms:modified xsi:type="dcterms:W3CDTF">2014-05-03T20:19:52Z</dcterms:modified>
</cp:coreProperties>
</file>